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59" r:id="rId3"/>
    <p:sldId id="258" r:id="rId4"/>
    <p:sldId id="257" r:id="rId5"/>
    <p:sldId id="260" r:id="rId6"/>
    <p:sldId id="261" r:id="rId7"/>
    <p:sldId id="262" r:id="rId8"/>
    <p:sldId id="265" r:id="rId9"/>
    <p:sldId id="264" r:id="rId10"/>
    <p:sldId id="266" r:id="rId11"/>
    <p:sldId id="287" r:id="rId12"/>
    <p:sldId id="267" r:id="rId13"/>
    <p:sldId id="282" r:id="rId14"/>
    <p:sldId id="283" r:id="rId15"/>
    <p:sldId id="285" r:id="rId16"/>
    <p:sldId id="284" r:id="rId17"/>
    <p:sldId id="288" r:id="rId18"/>
    <p:sldId id="289" r:id="rId19"/>
    <p:sldId id="290" r:id="rId20"/>
    <p:sldId id="291" r:id="rId21"/>
    <p:sldId id="292" r:id="rId22"/>
    <p:sldId id="328" r:id="rId23"/>
    <p:sldId id="329" r:id="rId24"/>
    <p:sldId id="330" r:id="rId25"/>
    <p:sldId id="269" r:id="rId26"/>
    <p:sldId id="310" r:id="rId27"/>
    <p:sldId id="311" r:id="rId28"/>
    <p:sldId id="312" r:id="rId29"/>
    <p:sldId id="313" r:id="rId30"/>
    <p:sldId id="314" r:id="rId31"/>
    <p:sldId id="315" r:id="rId32"/>
    <p:sldId id="318" r:id="rId33"/>
    <p:sldId id="320" r:id="rId34"/>
    <p:sldId id="321" r:id="rId35"/>
    <p:sldId id="322" r:id="rId36"/>
    <p:sldId id="323" r:id="rId37"/>
    <p:sldId id="324" r:id="rId38"/>
    <p:sldId id="327" r:id="rId39"/>
    <p:sldId id="325" r:id="rId40"/>
    <p:sldId id="326" r:id="rId41"/>
    <p:sldId id="316" r:id="rId42"/>
    <p:sldId id="317" r:id="rId43"/>
    <p:sldId id="268" r:id="rId44"/>
    <p:sldId id="295" r:id="rId45"/>
    <p:sldId id="296" r:id="rId46"/>
    <p:sldId id="301" r:id="rId47"/>
    <p:sldId id="302" r:id="rId48"/>
    <p:sldId id="303" r:id="rId49"/>
    <p:sldId id="304" r:id="rId50"/>
    <p:sldId id="294" r:id="rId51"/>
    <p:sldId id="297" r:id="rId52"/>
    <p:sldId id="298" r:id="rId53"/>
    <p:sldId id="299" r:id="rId54"/>
    <p:sldId id="332" r:id="rId55"/>
    <p:sldId id="331" r:id="rId56"/>
    <p:sldId id="300" r:id="rId57"/>
    <p:sldId id="333" r:id="rId58"/>
    <p:sldId id="308" r:id="rId59"/>
    <p:sldId id="309" r:id="rId60"/>
    <p:sldId id="281" r:id="rId61"/>
    <p:sldId id="277" r:id="rId62"/>
    <p:sldId id="306" r:id="rId63"/>
    <p:sldId id="271" r:id="rId64"/>
    <p:sldId id="275" r:id="rId65"/>
    <p:sldId id="276" r:id="rId66"/>
    <p:sldId id="305" r:id="rId67"/>
    <p:sldId id="272" r:id="rId68"/>
    <p:sldId id="273" r:id="rId69"/>
    <p:sldId id="274"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1486" autoAdjust="0"/>
  </p:normalViewPr>
  <p:slideViewPr>
    <p:cSldViewPr>
      <p:cViewPr>
        <p:scale>
          <a:sx n="80" d="100"/>
          <a:sy n="80" d="100"/>
        </p:scale>
        <p:origin x="-1854" y="-402"/>
      </p:cViewPr>
      <p:guideLst>
        <p:guide orient="horz" pos="2160"/>
        <p:guide pos="2880"/>
      </p:guideLst>
    </p:cSldViewPr>
  </p:slideViewPr>
  <p:outlineViewPr>
    <p:cViewPr>
      <p:scale>
        <a:sx n="33" d="100"/>
        <a:sy n="33" d="100"/>
      </p:scale>
      <p:origin x="0" y="817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D3D0C5-03B9-40C9-BA0D-5C632AC2F1D2}" type="datetimeFigureOut">
              <a:rPr lang="en-US" smtClean="0"/>
              <a:t>10/24/2011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6B9BD5-67C3-409B-B1F1-CF66E2F5BBF0}" type="slidenum">
              <a:rPr lang="en-US" smtClean="0"/>
              <a:t>‹#›</a:t>
            </a:fld>
            <a:endParaRPr lang="en-US"/>
          </a:p>
        </p:txBody>
      </p:sp>
    </p:spTree>
    <p:extLst>
      <p:ext uri="{BB962C8B-B14F-4D97-AF65-F5344CB8AC3E}">
        <p14:creationId xmlns:p14="http://schemas.microsoft.com/office/powerpoint/2010/main" val="378279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rendaneich.com/tag/transpile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en.wikipedia.org/wiki/Logic"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en.wikipedia.org/wiki/Self-evidenc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jashkenas/coffee-script/wiki/Web-framework-plugins"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github.com/rails/rails/commit/9f09aeb8273177fc2d09ebdafcc76ee8eb56fe33"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jashkenas/coffee-script/wiki/Build-tool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github.com/bsatrom/wingr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quickmeme.com/meme/357ak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brendaneich.com/2011/01/harmony-of-my-dreams/"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blip.tv/jsconfeu/chris-williams-an-end-to-negativity-5635852"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8" Type="http://schemas.openxmlformats.org/officeDocument/2006/relationships/hyperlink" Target="http://brendaneich.com/2011/01/harmony-of-my-dreams/" TargetMode="External"/><Relationship Id="rId3" Type="http://schemas.openxmlformats.org/officeDocument/2006/relationships/hyperlink" Target="http://jashkenas.github.com/coffee-script/" TargetMode="External"/><Relationship Id="rId7" Type="http://schemas.openxmlformats.org/officeDocument/2006/relationships/hyperlink" Target="http://blip.tv/jsconf/jsconf2011-jeremy-ashkenas-5258082"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autotelicum.github.com/Smooth-CoffeeScript/" TargetMode="External"/><Relationship Id="rId5" Type="http://schemas.openxmlformats.org/officeDocument/2006/relationships/hyperlink" Target="https://github.com/sleepyfox/coffeescript-koans" TargetMode="External"/><Relationship Id="rId4" Type="http://schemas.openxmlformats.org/officeDocument/2006/relationships/hyperlink" Target="http://jashkenas.github.com/coffee-script/documentation/docs/grammar.html" TargetMode="External"/><Relationship Id="rId9" Type="http://schemas.openxmlformats.org/officeDocument/2006/relationships/hyperlink" Target="https://github.com/bsatrom/Presentations/tree/master/CoffeeScrip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title of this presentation is not a closure joke. It’s a reference to a quote from Alec Baldwin</a:t>
            </a:r>
            <a:r>
              <a:rPr lang="en-US" baseline="0" dirty="0" smtClean="0"/>
              <a:t> in the movie </a:t>
            </a:r>
            <a:r>
              <a:rPr lang="en-US" dirty="0" smtClean="0"/>
              <a:t>Glengarry Glenn</a:t>
            </a:r>
            <a:r>
              <a:rPr lang="en-US" baseline="0" dirty="0" smtClean="0"/>
              <a:t> Ross. And in spite of it’s kitschy nature, it does have a meaning in this presentation. But I’m getting a little bit ahead of myself. As this presentation has more faces than Eve, we should talk a bit about alternate titles…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a:t>
            </a:fld>
            <a:endParaRPr lang="en-US"/>
          </a:p>
        </p:txBody>
      </p:sp>
    </p:spTree>
    <p:extLst>
      <p:ext uri="{BB962C8B-B14F-4D97-AF65-F5344CB8AC3E}">
        <p14:creationId xmlns:p14="http://schemas.microsoft.com/office/powerpoint/2010/main" val="1172363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be careful, though. Because dialects have their place. They grow up with their own cultural and geo-political influences,</a:t>
            </a:r>
            <a:r>
              <a:rPr lang="en-US" baseline="0" dirty="0" smtClean="0"/>
              <a:t> so dismiss them outright as somehow inferior to what we prefer is to ignore the history of that language, and the noble growth of programming as a profession.</a:t>
            </a:r>
          </a:p>
          <a:p>
            <a:endParaRPr lang="en-US" baseline="0" dirty="0" smtClean="0"/>
          </a:p>
          <a:p>
            <a:r>
              <a:rPr lang="en-US" baseline="0" dirty="0" smtClean="0"/>
              <a:t>Putting it another way, if you’re using CoffeeScript because you think JavaScript sucks, you’re doing it wrong.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11</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a:t>
            </a:r>
            <a:r>
              <a:rPr lang="en-US" baseline="0" dirty="0" smtClean="0"/>
              <a:t> is different than these “big, existing language compiling to JS” frameworks in that it’s not designed to let you write JavaScript in some other existing language or framework. Many of those let you use framework libraries, and thus have to replicate them to JS, which is why “Hello World” in DART is 17,209 lines of code.</a:t>
            </a:r>
          </a:p>
          <a:p>
            <a:endParaRPr lang="en-US" baseline="0" dirty="0" smtClean="0"/>
          </a:p>
          <a:p>
            <a:r>
              <a:rPr lang="en-US" baseline="0" dirty="0" smtClean="0"/>
              <a:t>CoffeeScript is a NEW language, inspired by others. And </a:t>
            </a:r>
            <a:r>
              <a:rPr lang="en-US" baseline="0" dirty="0" err="1" smtClean="0"/>
              <a:t>belive</a:t>
            </a:r>
            <a:r>
              <a:rPr lang="en-US" baseline="0" dirty="0" smtClean="0"/>
              <a:t> it or not, it wasn’t created as a way to help you avoid JavaScript all together.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14</a:t>
            </a:fld>
            <a:endParaRPr lang="en-US"/>
          </a:p>
        </p:txBody>
      </p:sp>
    </p:spTree>
    <p:extLst>
      <p:ext uri="{BB962C8B-B14F-4D97-AF65-F5344CB8AC3E}">
        <p14:creationId xmlns:p14="http://schemas.microsoft.com/office/powerpoint/2010/main" val="3123033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transpiler</a:t>
            </a:r>
            <a:r>
              <a:rPr lang="en-US" baseline="0" dirty="0" smtClean="0"/>
              <a:t> performs syntax-only (or mostly) translation from a source language to a destination language. New semantics or language concepts aren’t introduced. On the other side of things fully-compiled languages introduce new semantics and language concepts,</a:t>
            </a:r>
          </a:p>
          <a:p>
            <a:endParaRPr lang="en-US" baseline="0" dirty="0" smtClean="0"/>
          </a:p>
          <a:p>
            <a:r>
              <a:rPr lang="en-US" dirty="0" smtClean="0"/>
              <a:t>Ok,</a:t>
            </a:r>
            <a:r>
              <a:rPr lang="en-US" baseline="0" dirty="0" smtClean="0"/>
              <a:t> I’ll be honest, I’m kind of lying a bit on this concept. By definition, the real definition of a </a:t>
            </a:r>
            <a:r>
              <a:rPr lang="en-US" baseline="0" dirty="0" err="1" smtClean="0"/>
              <a:t>transpiler</a:t>
            </a:r>
            <a:r>
              <a:rPr lang="en-US" baseline="0" dirty="0" smtClean="0"/>
              <a:t> is a language compiler that complies from one source language into another. By that definition, all of these languages are </a:t>
            </a:r>
            <a:r>
              <a:rPr lang="en-US" baseline="0" dirty="0" err="1" smtClean="0"/>
              <a:t>transpiled</a:t>
            </a:r>
            <a:r>
              <a:rPr lang="en-US" baseline="0" dirty="0" smtClean="0"/>
              <a:t>. </a:t>
            </a:r>
          </a:p>
          <a:p>
            <a:endParaRPr lang="en-US" baseline="0" dirty="0" smtClean="0"/>
          </a:p>
          <a:p>
            <a:r>
              <a:rPr lang="en-US" baseline="0" dirty="0" smtClean="0"/>
              <a:t>HOWEVER, after his </a:t>
            </a:r>
            <a:r>
              <a:rPr lang="en-US" baseline="0" dirty="0" err="1" smtClean="0"/>
              <a:t>JSConf</a:t>
            </a:r>
            <a:r>
              <a:rPr lang="en-US" baseline="0" dirty="0" smtClean="0"/>
              <a:t> talk with Jeremy </a:t>
            </a:r>
            <a:r>
              <a:rPr lang="en-US" baseline="0" dirty="0" err="1" smtClean="0"/>
              <a:t>Ashkenas</a:t>
            </a:r>
            <a:r>
              <a:rPr lang="en-US" baseline="0" dirty="0" smtClean="0"/>
              <a:t>, Brendan </a:t>
            </a:r>
            <a:r>
              <a:rPr lang="en-US" baseline="0" dirty="0" err="1" smtClean="0"/>
              <a:t>Eich</a:t>
            </a:r>
            <a:r>
              <a:rPr lang="en-US" baseline="0" dirty="0" smtClean="0"/>
              <a:t> wrote a blog post about JS.NEXT, CoffeeScript and Google </a:t>
            </a:r>
            <a:r>
              <a:rPr lang="en-US" baseline="0" dirty="0" err="1" smtClean="0"/>
              <a:t>Traceur</a:t>
            </a:r>
            <a:r>
              <a:rPr lang="en-US" baseline="0" dirty="0" smtClean="0"/>
              <a:t> where he made the distinction between languages like </a:t>
            </a:r>
            <a:r>
              <a:rPr lang="en-US" baseline="0" dirty="0" err="1" smtClean="0"/>
              <a:t>Traceur</a:t>
            </a:r>
            <a:r>
              <a:rPr lang="en-US" baseline="0" dirty="0" smtClean="0"/>
              <a:t> and CoffeeScript, and languages like Dart, GWT and Objective-J.</a:t>
            </a:r>
            <a:endParaRPr lang="en-US" dirty="0" smtClean="0"/>
          </a:p>
          <a:p>
            <a:endParaRPr lang="en-US" dirty="0" smtClean="0"/>
          </a:p>
          <a:p>
            <a:r>
              <a:rPr lang="en-US" dirty="0" smtClean="0">
                <a:hlinkClick r:id="rId3"/>
              </a:rPr>
              <a:t>From http://brendaneich.com/tag/transpiler/</a:t>
            </a:r>
            <a:r>
              <a:rPr lang="en-US" dirty="0" smtClean="0"/>
              <a:t>:</a:t>
            </a:r>
          </a:p>
          <a:p>
            <a:endParaRPr lang="en-US" dirty="0" smtClean="0"/>
          </a:p>
          <a:p>
            <a:r>
              <a:rPr lang="en-US" dirty="0" smtClean="0"/>
              <a:t>But more on that later…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15</a:t>
            </a:fld>
            <a:endParaRPr lang="en-US"/>
          </a:p>
        </p:txBody>
      </p:sp>
    </p:spTree>
    <p:extLst>
      <p:ext uri="{BB962C8B-B14F-4D97-AF65-F5344CB8AC3E}">
        <p14:creationId xmlns:p14="http://schemas.microsoft.com/office/powerpoint/2010/main" val="3809375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put it in less controversial</a:t>
            </a:r>
            <a:r>
              <a:rPr lang="en-US" baseline="0" dirty="0" smtClean="0"/>
              <a:t> terms. </a:t>
            </a:r>
            <a:r>
              <a:rPr lang="en-US" dirty="0" smtClean="0"/>
              <a:t>It’s helpful to think of CoffeeScript more like a dialect</a:t>
            </a:r>
            <a:r>
              <a:rPr lang="en-US" baseline="0" dirty="0" smtClean="0"/>
              <a:t> of JavaScript, and less like an entirely new, foreign language.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16</a:t>
            </a:fld>
            <a:endParaRPr lang="en-US"/>
          </a:p>
        </p:txBody>
      </p:sp>
    </p:spTree>
    <p:extLst>
      <p:ext uri="{BB962C8B-B14F-4D97-AF65-F5344CB8AC3E}">
        <p14:creationId xmlns:p14="http://schemas.microsoft.com/office/powerpoint/2010/main" val="3547455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of CoffeeScript and</a:t>
            </a:r>
            <a:r>
              <a:rPr lang="en-US" baseline="0" dirty="0" smtClean="0"/>
              <a:t> JavaScript like the Queens English and American English. They are syntactically equivalent, with only slight variations on spelling and popular word choice. As a native </a:t>
            </a:r>
            <a:r>
              <a:rPr lang="en-US" baseline="0" dirty="0" err="1" smtClean="0"/>
              <a:t>english</a:t>
            </a:r>
            <a:r>
              <a:rPr lang="en-US" baseline="0" dirty="0" smtClean="0"/>
              <a:t> speaker, I can read and understand both, and can either deduce or look up what I don’t. My mind </a:t>
            </a:r>
            <a:r>
              <a:rPr lang="en-US" baseline="0" dirty="0" err="1" smtClean="0"/>
              <a:t>transcompiles</a:t>
            </a:r>
            <a:r>
              <a:rPr lang="en-US" baseline="0" dirty="0" smtClean="0"/>
              <a:t> the Queen’s </a:t>
            </a:r>
            <a:r>
              <a:rPr lang="en-US" baseline="0" dirty="0" err="1" smtClean="0"/>
              <a:t>english</a:t>
            </a:r>
            <a:r>
              <a:rPr lang="en-US" baseline="0" dirty="0" smtClean="0"/>
              <a:t> in print or spoken form to the native semantics I understand. </a:t>
            </a:r>
          </a:p>
          <a:p>
            <a:endParaRPr lang="en-US" baseline="0" dirty="0" smtClean="0"/>
          </a:p>
          <a:p>
            <a:r>
              <a:rPr lang="en-US" baseline="0" dirty="0" smtClean="0"/>
              <a:t>Neither linguistic choice is more right or wrong than the other, because the choice is mostly dictated by cultural and local factors.</a:t>
            </a:r>
          </a:p>
          <a:p>
            <a:endParaRPr lang="en-US" baseline="0" dirty="0" smtClean="0"/>
          </a:p>
          <a:p>
            <a:r>
              <a:rPr lang="en-US" baseline="0" dirty="0" smtClean="0"/>
              <a:t>[Awesome to have an animation effect here that highlights words in each paragraph, then fades out the </a:t>
            </a:r>
            <a:r>
              <a:rPr lang="en-US" baseline="0" dirty="0" err="1" smtClean="0"/>
              <a:t>american</a:t>
            </a:r>
            <a:r>
              <a:rPr lang="en-US" baseline="0" dirty="0" smtClean="0"/>
              <a:t> text, replaces it with </a:t>
            </a:r>
            <a:r>
              <a:rPr lang="en-US" baseline="0" dirty="0" err="1" smtClean="0"/>
              <a:t>british</a:t>
            </a:r>
            <a:r>
              <a:rPr lang="en-US" baseline="0" dirty="0" smtClean="0"/>
              <a:t> and pulls back in </a:t>
            </a:r>
            <a:r>
              <a:rPr lang="en-US" baseline="0" dirty="0" err="1" smtClean="0"/>
              <a:t>american</a:t>
            </a:r>
            <a:r>
              <a:rPr lang="en-US" baseline="0" dirty="0" smtClean="0"/>
              <a:t> text]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17</a:t>
            </a:fld>
            <a:endParaRPr lang="en-US"/>
          </a:p>
        </p:txBody>
      </p:sp>
    </p:spTree>
    <p:extLst>
      <p:ext uri="{BB962C8B-B14F-4D97-AF65-F5344CB8AC3E}">
        <p14:creationId xmlns:p14="http://schemas.microsoft.com/office/powerpoint/2010/main" val="2467113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some might argue that the difference</a:t>
            </a:r>
            <a:r>
              <a:rPr lang="en-US" baseline="0" dirty="0" smtClean="0"/>
              <a:t> between CoffeeScript and JavaScript is more like American English and Cockney Rhyming slang, than American and The Queens English. In this case, the differences between the language require an intermediate processing step, whereby a key phrase must be expanded upon, then mapped to the best rhyming equivalent that makes sense in the context of the sentence.</a:t>
            </a:r>
          </a:p>
          <a:p>
            <a:endParaRPr lang="en-US" baseline="0" dirty="0" smtClean="0"/>
          </a:p>
          <a:p>
            <a:r>
              <a:rPr lang="en-US" baseline="0" dirty="0" smtClean="0"/>
              <a:t>I would argue, this is more like DART, but it does make an important point, both about learning a language and about CoffeeScript vs. JavaScript.</a:t>
            </a:r>
          </a:p>
          <a:p>
            <a:endParaRPr lang="en-US" baseline="0" dirty="0" smtClean="0"/>
          </a:p>
          <a:p>
            <a:r>
              <a:rPr lang="en-US" baseline="0" dirty="0" smtClean="0"/>
              <a:t>If you’re coming to English as a non-native speaker, the subtle to major differences between American English, the Queens English and Cockney Rhyming Slang can prove to be major pitfalls to being productive with capital E English. They will slow you down. This brings me to my first categorical imperative about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18</a:t>
            </a:fld>
            <a:endParaRPr lang="en-US"/>
          </a:p>
        </p:txBody>
      </p:sp>
    </p:spTree>
    <p:extLst>
      <p:ext uri="{BB962C8B-B14F-4D97-AF65-F5344CB8AC3E}">
        <p14:creationId xmlns:p14="http://schemas.microsoft.com/office/powerpoint/2010/main" val="3335647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traditional </a:t>
            </a:r>
            <a:r>
              <a:rPr lang="en-US" sz="1200" b="0" i="0" u="none" strike="noStrike" kern="1200" dirty="0" smtClean="0">
                <a:solidFill>
                  <a:schemeClr val="tx1"/>
                </a:solidFill>
                <a:effectLst/>
                <a:latin typeface="+mn-lt"/>
                <a:ea typeface="+mn-ea"/>
                <a:cs typeface="+mn-cs"/>
                <a:hlinkClick r:id="rId3" tooltip="Logic"/>
              </a:rPr>
              <a:t>logic</a:t>
            </a:r>
            <a:r>
              <a:rPr lang="en-US" sz="1200" b="0" i="0" kern="1200" dirty="0" smtClean="0">
                <a:solidFill>
                  <a:schemeClr val="tx1"/>
                </a:solidFill>
                <a:effectLst/>
                <a:latin typeface="+mn-lt"/>
                <a:ea typeface="+mn-ea"/>
                <a:cs typeface="+mn-cs"/>
              </a:rPr>
              <a:t>, an </a:t>
            </a:r>
            <a:r>
              <a:rPr lang="en-US" sz="1200" b="1" i="0" kern="1200" dirty="0" smtClean="0">
                <a:solidFill>
                  <a:schemeClr val="tx1"/>
                </a:solidFill>
                <a:effectLst/>
                <a:latin typeface="+mn-lt"/>
                <a:ea typeface="+mn-ea"/>
                <a:cs typeface="+mn-cs"/>
              </a:rPr>
              <a:t>axiom</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postulate</a:t>
            </a:r>
            <a:r>
              <a:rPr lang="en-US" sz="1200" b="0" i="0" kern="1200" dirty="0" smtClean="0">
                <a:solidFill>
                  <a:schemeClr val="tx1"/>
                </a:solidFill>
                <a:effectLst/>
                <a:latin typeface="+mn-lt"/>
                <a:ea typeface="+mn-ea"/>
                <a:cs typeface="+mn-cs"/>
              </a:rPr>
              <a:t> is a proposition that is not proven or demonstrated but considered either to be </a:t>
            </a:r>
            <a:r>
              <a:rPr lang="en-US" sz="1200" b="0" i="0" u="none" strike="noStrike" kern="1200" dirty="0" smtClean="0">
                <a:solidFill>
                  <a:schemeClr val="tx1"/>
                </a:solidFill>
                <a:effectLst/>
                <a:latin typeface="+mn-lt"/>
                <a:ea typeface="+mn-ea"/>
                <a:cs typeface="+mn-cs"/>
                <a:hlinkClick r:id="rId4" tooltip="Self-evidence"/>
              </a:rPr>
              <a:t>self-evident</a:t>
            </a:r>
            <a:r>
              <a:rPr lang="en-US" sz="1200" b="0" i="0" kern="1200" dirty="0" smtClean="0">
                <a:solidFill>
                  <a:schemeClr val="tx1"/>
                </a:solidFill>
                <a:effectLst/>
                <a:latin typeface="+mn-lt"/>
                <a:ea typeface="+mn-ea"/>
                <a:cs typeface="+mn-cs"/>
              </a:rPr>
              <a:t> or to define and delimit the realm of analysis. In other words, an axiom is a logical statement that is assumed to be true. Therefore, its truth is taken for granted, and serves as a starting point for deducing and inferring other (theory dependent) truths.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19</a:t>
            </a:fld>
            <a:endParaRPr lang="en-US"/>
          </a:p>
        </p:txBody>
      </p:sp>
    </p:spTree>
    <p:extLst>
      <p:ext uri="{BB962C8B-B14F-4D97-AF65-F5344CB8AC3E}">
        <p14:creationId xmlns:p14="http://schemas.microsoft.com/office/powerpoint/2010/main" val="181051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a:t>
            </a:r>
            <a:r>
              <a:rPr lang="en-US" baseline="0" dirty="0" smtClean="0"/>
              <a:t> back to CoffeeScript itself. The biggest reason why I’m claiming that CoffeeScript is a dialect of JavaScript is because is compiles 1:1 to JavaScript. This doesn’t mean 1 line to 1 line, but 1 concept to 1 concept.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20</a:t>
            </a:fld>
            <a:endParaRPr lang="en-US"/>
          </a:p>
        </p:txBody>
      </p:sp>
    </p:spTree>
    <p:extLst>
      <p:ext uri="{BB962C8B-B14F-4D97-AF65-F5344CB8AC3E}">
        <p14:creationId xmlns:p14="http://schemas.microsoft.com/office/powerpoint/2010/main" val="4289136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Show a slide with variable definition, array (splat), a loop and string interpolation. </a:t>
            </a:r>
          </a:p>
          <a:p>
            <a:r>
              <a:rPr lang="en-US" baseline="0" dirty="0" smtClean="0"/>
              <a:t>Side by side</a:t>
            </a:r>
          </a:p>
          <a:p>
            <a:r>
              <a:rPr lang="en-US" baseline="0" dirty="0" smtClean="0"/>
              <a:t>Show each JS concept, show the CoffeeScript concepts and talk about them.</a:t>
            </a:r>
          </a:p>
          <a:p>
            <a:r>
              <a:rPr lang="en-US" baseline="0" dirty="0" smtClean="0"/>
              <a:t>Show the end result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21</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Show a slide with variable definition, array (splat), a loop and string interpolation. </a:t>
            </a:r>
          </a:p>
          <a:p>
            <a:r>
              <a:rPr lang="en-US" baseline="0" dirty="0" smtClean="0"/>
              <a:t>Side by side</a:t>
            </a:r>
          </a:p>
          <a:p>
            <a:r>
              <a:rPr lang="en-US" baseline="0" dirty="0" smtClean="0"/>
              <a:t>Show each JS concept, show the CoffeeScript concepts and talk about them.</a:t>
            </a:r>
          </a:p>
          <a:p>
            <a:r>
              <a:rPr lang="en-US" baseline="0" dirty="0" smtClean="0"/>
              <a:t>Show the end result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22</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Kurt Vonnegut,</a:t>
            </a:r>
            <a:r>
              <a:rPr lang="en-US" baseline="0" dirty="0" smtClean="0"/>
              <a:t> and if you’re familiar with his work, he loved to give his books alternate titles. For example, Slaughterhouse Five has the alternate title “The Children’s Crusade: A Duty-Dance with Death.” Breakfast of Champions has the alternate title “Goodbye Blue Monday.” In fact, Vonnegut had a tendency to choose catchy titles, while creating secondary titles that more aptly described the book. In that vein, this presentation is also titled “JavaScript, Linguistics and Cockney Rhyming Slang. </a:t>
            </a:r>
          </a:p>
          <a:p>
            <a:endParaRPr lang="en-US" baseline="0" dirty="0" smtClean="0"/>
          </a:p>
          <a:p>
            <a:r>
              <a:rPr lang="en-US" baseline="0" dirty="0" smtClean="0"/>
              <a:t>Not to be outdone by Mr. Vonnegut, I have yet another title for this </a:t>
            </a:r>
            <a:r>
              <a:rPr lang="en-US" baseline="0" dirty="0" err="1" smtClean="0"/>
              <a:t>presentaiton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a:t>
            </a:fld>
            <a:endParaRPr lang="en-US"/>
          </a:p>
        </p:txBody>
      </p:sp>
    </p:spTree>
    <p:extLst>
      <p:ext uri="{BB962C8B-B14F-4D97-AF65-F5344CB8AC3E}">
        <p14:creationId xmlns:p14="http://schemas.microsoft.com/office/powerpoint/2010/main" val="3610220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Show a slide with variable definition, array (splat), a loop and string interpolation. </a:t>
            </a:r>
          </a:p>
          <a:p>
            <a:r>
              <a:rPr lang="en-US" baseline="0" dirty="0" smtClean="0"/>
              <a:t>Side by side</a:t>
            </a:r>
          </a:p>
          <a:p>
            <a:r>
              <a:rPr lang="en-US" baseline="0" dirty="0" smtClean="0"/>
              <a:t>Show each JS concept, show the CoffeeScript concepts and talk about them.</a:t>
            </a:r>
          </a:p>
          <a:p>
            <a:r>
              <a:rPr lang="en-US" baseline="0" dirty="0" smtClean="0"/>
              <a:t>Show the end result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23</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Show a slide with variable definition, array (splat), a loop and string interpolation. </a:t>
            </a:r>
          </a:p>
          <a:p>
            <a:r>
              <a:rPr lang="en-US" baseline="0" dirty="0" smtClean="0"/>
              <a:t>Side by side</a:t>
            </a:r>
          </a:p>
          <a:p>
            <a:r>
              <a:rPr lang="en-US" baseline="0" dirty="0" smtClean="0"/>
              <a:t>Show each JS concept, show the CoffeeScript concepts and talk about them.</a:t>
            </a:r>
          </a:p>
          <a:p>
            <a:r>
              <a:rPr lang="en-US" baseline="0" dirty="0" smtClean="0"/>
              <a:t>Show the end result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24</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language</a:t>
            </a:r>
            <a:r>
              <a:rPr lang="en-US" baseline="0" dirty="0" smtClean="0"/>
              <a:t> with a package management system has a CoffeeScript package that you can quickly grab from the command-line.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26</a:t>
            </a:fld>
            <a:endParaRPr lang="en-US"/>
          </a:p>
        </p:txBody>
      </p:sp>
    </p:spTree>
    <p:extLst>
      <p:ext uri="{BB962C8B-B14F-4D97-AF65-F5344CB8AC3E}">
        <p14:creationId xmlns:p14="http://schemas.microsoft.com/office/powerpoint/2010/main" val="563582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Rails</a:t>
            </a:r>
            <a:r>
              <a:rPr lang="en-US" baseline="0" dirty="0" smtClean="0"/>
              <a:t> Controversy with Rails 3.1, and how the community freaked out with the inclusion of CoffeeScript by default. So even the use of CoffeeScript tooling has a religious or political </a:t>
            </a:r>
            <a:r>
              <a:rPr lang="en-US" baseline="0" dirty="0" err="1" smtClean="0"/>
              <a:t>tinge</a:t>
            </a:r>
            <a:r>
              <a:rPr lang="en-US" baseline="0" dirty="0" smtClean="0"/>
              <a:t> to it.</a:t>
            </a:r>
            <a:endParaRPr lang="en-US" dirty="0" smtClean="0"/>
          </a:p>
          <a:p>
            <a:endParaRPr lang="en-US" dirty="0" smtClean="0"/>
          </a:p>
          <a:p>
            <a:r>
              <a:rPr lang="en-US" dirty="0" smtClean="0"/>
              <a:t>Tools for CoffeeScript</a:t>
            </a:r>
            <a:r>
              <a:rPr lang="en-US" baseline="0" dirty="0" smtClean="0"/>
              <a:t> fall into two major categories, Text Editor extensions, and web framework plugins. There are CoffeeScript extensions, bundles and plugins for just about every IDE imaginable: </a:t>
            </a:r>
            <a:r>
              <a:rPr lang="en-US" baseline="0" dirty="0" err="1" smtClean="0"/>
              <a:t>TextMate</a:t>
            </a:r>
            <a:r>
              <a:rPr lang="en-US" baseline="0" dirty="0" smtClean="0"/>
              <a:t>, Vim, Eclipse, </a:t>
            </a:r>
            <a:r>
              <a:rPr lang="en-US" baseline="0" dirty="0" err="1" smtClean="0"/>
              <a:t>NetBeans</a:t>
            </a:r>
            <a:r>
              <a:rPr lang="en-US" baseline="0" dirty="0" smtClean="0"/>
              <a:t>, </a:t>
            </a:r>
            <a:r>
              <a:rPr lang="en-US" baseline="0" dirty="0" err="1" smtClean="0"/>
              <a:t>VisualStudio</a:t>
            </a:r>
            <a:r>
              <a:rPr lang="en-US" baseline="0" dirty="0" smtClean="0"/>
              <a:t>, Sublime Text, and more. </a:t>
            </a:r>
          </a:p>
          <a:p>
            <a:endParaRPr lang="en-US" baseline="0" dirty="0" smtClean="0"/>
          </a:p>
          <a:p>
            <a:r>
              <a:rPr lang="en-US" baseline="0" dirty="0" smtClean="0"/>
              <a:t>For </a:t>
            </a:r>
            <a:r>
              <a:rPr lang="en-US" baseline="0" dirty="0" err="1" smtClean="0"/>
              <a:t>WebFramework</a:t>
            </a:r>
            <a:r>
              <a:rPr lang="en-US" baseline="0" dirty="0" smtClean="0"/>
              <a:t> Plugins, there are several available for PHP, Python, Ruby, .NET and Java. Some, like PHP, Python and Rails, add CoffeeScript to their existing Asset management tools. For example, </a:t>
            </a:r>
            <a:r>
              <a:rPr lang="en-US" baseline="0" dirty="0" err="1" smtClean="0"/>
              <a:t>CofeeCup</a:t>
            </a:r>
            <a:r>
              <a:rPr lang="en-US" baseline="0" dirty="0" smtClean="0"/>
              <a:t> is a WSGI middleware wrapper that compiles CoffeeScript to JavaScript on demand. </a:t>
            </a:r>
            <a:endParaRPr lang="en-US" dirty="0" smtClean="0"/>
          </a:p>
          <a:p>
            <a:endParaRPr lang="en-US" dirty="0" smtClean="0"/>
          </a:p>
          <a:p>
            <a:r>
              <a:rPr lang="en-US" dirty="0" smtClean="0"/>
              <a:t>For</a:t>
            </a:r>
            <a:r>
              <a:rPr lang="en-US" baseline="0" dirty="0" smtClean="0"/>
              <a:t> a full list of Text editor plugins, see: </a:t>
            </a:r>
            <a:r>
              <a:rPr lang="en-US" dirty="0" smtClean="0"/>
              <a:t>https://github.com/jashkenas/coffee-script/wiki/Text-editor-plugins. For Web Framework Plugins, see: </a:t>
            </a:r>
            <a:r>
              <a:rPr lang="en-US" dirty="0" smtClean="0">
                <a:hlinkClick r:id="rId3"/>
              </a:rPr>
              <a:t>https://github.com/jashkenas/coffee-script/wiki/Web-framework-plugins</a:t>
            </a:r>
            <a:endParaRPr lang="en-US" dirty="0" smtClean="0"/>
          </a:p>
          <a:p>
            <a:endParaRPr lang="en-US" dirty="0" smtClean="0"/>
          </a:p>
          <a:p>
            <a:r>
              <a:rPr lang="en-US" dirty="0" smtClean="0"/>
              <a:t>Image from the hilarious</a:t>
            </a:r>
            <a:r>
              <a:rPr lang="en-US" baseline="0" dirty="0" smtClean="0"/>
              <a:t> discussion that ensued after CoffeeScript was included in the default </a:t>
            </a:r>
            <a:r>
              <a:rPr lang="en-US" baseline="0" dirty="0" err="1" smtClean="0"/>
              <a:t>Gemfile</a:t>
            </a:r>
            <a:r>
              <a:rPr lang="en-US" baseline="0" dirty="0" smtClean="0"/>
              <a:t> for Rails 3.1 - </a:t>
            </a:r>
            <a:r>
              <a:rPr lang="en-US" dirty="0" smtClean="0">
                <a:hlinkClick r:id="rId4"/>
              </a:rPr>
              <a:t>https://github.com/rails/rails/commit/9f09aeb8273177fc2d09ebdafcc76ee8eb56fe33</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27</a:t>
            </a:fld>
            <a:endParaRPr lang="en-US"/>
          </a:p>
        </p:txBody>
      </p:sp>
    </p:spTree>
    <p:extLst>
      <p:ext uri="{BB962C8B-B14F-4D97-AF65-F5344CB8AC3E}">
        <p14:creationId xmlns:p14="http://schemas.microsoft.com/office/powerpoint/2010/main" val="629228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a:t>
            </a:r>
            <a:r>
              <a:rPr lang="en-US" baseline="0" dirty="0" smtClean="0"/>
              <a:t> way to get started learning CoffeeScript after you’ve installed it via NPM is using the REPL available via the coffee command.</a:t>
            </a:r>
          </a:p>
          <a:p>
            <a:endParaRPr lang="en-US" baseline="0" dirty="0" smtClean="0"/>
          </a:p>
          <a:p>
            <a:r>
              <a:rPr lang="en-US" baseline="0" dirty="0" smtClean="0"/>
              <a:t>[DEMO] Show REPL with some basic commands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29</a:t>
            </a:fld>
            <a:endParaRPr lang="en-US"/>
          </a:p>
        </p:txBody>
      </p:sp>
    </p:spTree>
    <p:extLst>
      <p:ext uri="{BB962C8B-B14F-4D97-AF65-F5344CB8AC3E}">
        <p14:creationId xmlns:p14="http://schemas.microsoft.com/office/powerpoint/2010/main" val="2772111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BUILDING</a:t>
            </a:r>
            <a:r>
              <a:rPr lang="en-US" baseline="0" dirty="0" smtClean="0"/>
              <a:t> CoffeeScript</a:t>
            </a:r>
          </a:p>
          <a:p>
            <a:endParaRPr lang="en-US" dirty="0" smtClean="0"/>
          </a:p>
          <a:p>
            <a:r>
              <a:rPr lang="en-US" dirty="0" smtClean="0"/>
              <a:t>This is the simplest way to build</a:t>
            </a:r>
            <a:r>
              <a:rPr lang="en-US" baseline="0" dirty="0" smtClean="0"/>
              <a:t> CoffeeScript, from the command-line. There are countless other ways, and you can check out </a:t>
            </a:r>
            <a:r>
              <a:rPr lang="en-US" dirty="0" smtClean="0">
                <a:hlinkClick r:id="rId3"/>
              </a:rPr>
              <a:t>https://github.com/jashkenas/coffee-script/wiki/Build-tools</a:t>
            </a:r>
            <a:r>
              <a:rPr lang="en-US" dirty="0" smtClean="0"/>
              <a:t> for more information on CoffeeScript</a:t>
            </a:r>
            <a:r>
              <a:rPr lang="en-US" baseline="0" dirty="0" smtClean="0"/>
              <a:t> build tools. The point is that, even though, CoffeeScript is a compile step, there are tons of ways to set up automated compilation and monitoring yourself so that that step isn’t manual.</a:t>
            </a:r>
          </a:p>
          <a:p>
            <a:endParaRPr lang="en-US" baseline="0" dirty="0" smtClean="0"/>
          </a:p>
          <a:p>
            <a:r>
              <a:rPr lang="en-US" baseline="0" dirty="0" smtClean="0"/>
              <a:t>[DEMO] Show using the –c command, then the –w command in a new directory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30</a:t>
            </a:fld>
            <a:endParaRPr lang="en-US"/>
          </a:p>
        </p:txBody>
      </p:sp>
    </p:spTree>
    <p:extLst>
      <p:ext uri="{BB962C8B-B14F-4D97-AF65-F5344CB8AC3E}">
        <p14:creationId xmlns:p14="http://schemas.microsoft.com/office/powerpoint/2010/main" val="2278429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a:t>
            </a:r>
            <a:r>
              <a:rPr lang="en-US" baseline="0" dirty="0" smtClean="0"/>
              <a:t> look at some CoffeeScript basics, for those who haven’t seen it before. As I said already, I’m not going to spend a ton of time here because you won’t remember it all, and this presentation is much more about the why than the how.</a:t>
            </a:r>
          </a:p>
          <a:p>
            <a:endParaRPr lang="en-US" baseline="0" dirty="0" smtClean="0"/>
          </a:p>
          <a:p>
            <a:r>
              <a:rPr lang="en-US" baseline="0" dirty="0" smtClean="0"/>
              <a:t>[DEMO] Go to the CoffeeScript Home page, sow the overview, as well as the try </a:t>
            </a:r>
            <a:r>
              <a:rPr lang="en-US" baseline="0" dirty="0" err="1" smtClean="0"/>
              <a:t>coffeescript</a:t>
            </a:r>
            <a:r>
              <a:rPr lang="en-US" baseline="0" dirty="0" smtClean="0"/>
              <a:t> pane and the “Load” link in each sample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31</a:t>
            </a:fld>
            <a:endParaRPr lang="en-US"/>
          </a:p>
        </p:txBody>
      </p:sp>
    </p:spTree>
    <p:extLst>
      <p:ext uri="{BB962C8B-B14F-4D97-AF65-F5344CB8AC3E}">
        <p14:creationId xmlns:p14="http://schemas.microsoft.com/office/powerpoint/2010/main" val="3731999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34</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35</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36</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accurately</a:t>
            </a:r>
            <a:r>
              <a:rPr lang="en-US" baseline="0" dirty="0" smtClean="0"/>
              <a:t> of all, How CoffeeScript Made me a Better JavaScript Developer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a:t>
            </a:fld>
            <a:endParaRPr lang="en-US"/>
          </a:p>
        </p:txBody>
      </p:sp>
    </p:spTree>
    <p:extLst>
      <p:ext uri="{BB962C8B-B14F-4D97-AF65-F5344CB8AC3E}">
        <p14:creationId xmlns:p14="http://schemas.microsoft.com/office/powerpoint/2010/main" val="21209619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37</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Compiler tries</a:t>
            </a:r>
            <a:r>
              <a:rPr lang="en-US" baseline="0" dirty="0" smtClean="0"/>
              <a:t> to make sure that all statements can be used as </a:t>
            </a:r>
            <a:r>
              <a:rPr lang="en-US" baseline="0" dirty="0" err="1" smtClean="0"/>
              <a:t>expresisons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38</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39</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ALWAYS compiled == into === and != into !==</a:t>
            </a:r>
          </a:p>
          <a:p>
            <a:r>
              <a:rPr lang="en-US" dirty="0" smtClean="0"/>
              <a:t>“in” in CoffeeScript is</a:t>
            </a:r>
            <a:r>
              <a:rPr lang="en-US" baseline="0" dirty="0" smtClean="0"/>
              <a:t> used for loop comprehension and testing for array presence, not for testing object-key presence. To do that in CoffeeScript, use “of.” That’s an oddity that I don’t like.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40</a:t>
            </a:fld>
            <a:endParaRPr lang="en-US"/>
          </a:p>
        </p:txBody>
      </p:sp>
    </p:spTree>
    <p:extLst>
      <p:ext uri="{BB962C8B-B14F-4D97-AF65-F5344CB8AC3E}">
        <p14:creationId xmlns:p14="http://schemas.microsoft.com/office/powerpoint/2010/main" val="1959283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my process for using CoffeeScript with Cake and </a:t>
            </a:r>
            <a:r>
              <a:rPr lang="en-US" baseline="0" dirty="0" err="1" smtClean="0"/>
              <a:t>Wingrr</a:t>
            </a:r>
            <a:r>
              <a:rPr lang="en-US" baseline="0" dirty="0" smtClean="0"/>
              <a:t>, my Windows Node Growl plugin (</a:t>
            </a:r>
            <a:r>
              <a:rPr lang="en-US" dirty="0" smtClean="0">
                <a:hlinkClick r:id="rId3"/>
              </a:rPr>
              <a:t>https://github.com/bsatrom/wingrr</a:t>
            </a:r>
            <a:r>
              <a:rPr lang="en-US" dirty="0" smtClean="0"/>
              <a:t>)</a:t>
            </a:r>
            <a:r>
              <a:rPr lang="en-US" baseline="0" dirty="0" smtClean="0"/>
              <a:t>. Talk about how I do this because I can use </a:t>
            </a:r>
            <a:r>
              <a:rPr lang="en-US" baseline="0" dirty="0" err="1" smtClean="0"/>
              <a:t>Qunit</a:t>
            </a:r>
            <a:r>
              <a:rPr lang="en-US" baseline="0" dirty="0" smtClean="0"/>
              <a:t> or Jasmine to aid with Automated testing. This is not the ONLY way, or even the best way, just my way of doing things.</a:t>
            </a:r>
          </a:p>
          <a:p>
            <a:endParaRPr lang="en-US" baseline="0" dirty="0" smtClean="0"/>
          </a:p>
          <a:p>
            <a:r>
              <a:rPr lang="en-US" baseline="0" dirty="0" smtClean="0"/>
              <a:t>[DEMO] Show Cake, Coffee, Tests and </a:t>
            </a:r>
            <a:r>
              <a:rPr lang="en-US" baseline="0" dirty="0" err="1" smtClean="0"/>
              <a:t>Wingrr</a:t>
            </a:r>
            <a:r>
              <a:rPr lang="en-US" baseline="0" dirty="0" smtClean="0"/>
              <a:t>. Make a change and show it running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42</a:t>
            </a:fld>
            <a:endParaRPr lang="en-US"/>
          </a:p>
        </p:txBody>
      </p:sp>
    </p:spTree>
    <p:extLst>
      <p:ext uri="{BB962C8B-B14F-4D97-AF65-F5344CB8AC3E}">
        <p14:creationId xmlns:p14="http://schemas.microsoft.com/office/powerpoint/2010/main" val="25066266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gotten</a:t>
            </a:r>
            <a:r>
              <a:rPr lang="en-US" baseline="0" dirty="0" smtClean="0"/>
              <a:t> the “what is it?” and how does one learn it/use it, out of the way, let’s spend a moment talking about the why of </a:t>
            </a:r>
            <a:r>
              <a:rPr lang="en-US" baseline="0" dirty="0" err="1" smtClean="0"/>
              <a:t>coffeescript</a:t>
            </a:r>
            <a:r>
              <a:rPr lang="en-US" baseline="0" dirty="0" smtClean="0"/>
              <a:t>. As I said earlier, I’m not going to take for granted that you even want to learn </a:t>
            </a:r>
            <a:r>
              <a:rPr lang="en-US" baseline="0" dirty="0" err="1" smtClean="0"/>
              <a:t>coffeescript</a:t>
            </a:r>
            <a:r>
              <a:rPr lang="en-US" baseline="0" dirty="0" smtClean="0"/>
              <a:t>, and I’ve spoken to several people who claim to be “not sold yet.” So I want to spend a significant amount of time talking about why I think CoffeeScript is important, and less of a syntax overview.</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43</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JS side</a:t>
            </a:r>
            <a:r>
              <a:rPr lang="en-US" baseline="0" dirty="0" smtClean="0"/>
              <a:t> by side with CS here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44</a:t>
            </a:fld>
            <a:endParaRPr lang="en-US"/>
          </a:p>
        </p:txBody>
      </p:sp>
    </p:spTree>
    <p:extLst>
      <p:ext uri="{BB962C8B-B14F-4D97-AF65-F5344CB8AC3E}">
        <p14:creationId xmlns:p14="http://schemas.microsoft.com/office/powerpoint/2010/main" val="6182378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an extra compile</a:t>
            </a:r>
            <a:r>
              <a:rPr lang="en-US" baseline="0" dirty="0" smtClean="0"/>
              <a:t> step between the code you write in CoffeeScript and the code your site eventually executes, which is still JavaScript.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45</a:t>
            </a:fld>
            <a:endParaRPr lang="en-US"/>
          </a:p>
        </p:txBody>
      </p:sp>
    </p:spTree>
    <p:extLst>
      <p:ext uri="{BB962C8B-B14F-4D97-AF65-F5344CB8AC3E}">
        <p14:creationId xmlns:p14="http://schemas.microsoft.com/office/powerpoint/2010/main" val="1341935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Avoids the "snake pits" of JavaScript</a:t>
            </a:r>
          </a:p>
          <a:p>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coercive equality, with(), fall-through-switch statements</a:t>
            </a:r>
          </a:p>
          <a:p>
            <a:r>
              <a:rPr lang="en-US" sz="1200" b="0" kern="1200" dirty="0" err="1" smtClean="0">
                <a:solidFill>
                  <a:schemeClr val="tx1"/>
                </a:solidFill>
                <a:latin typeface="+mn-lt"/>
                <a:ea typeface="+mn-ea"/>
                <a:cs typeface="+mn-cs"/>
              </a:rPr>
              <a:t>Js</a:t>
            </a:r>
            <a:r>
              <a:rPr lang="en-US" sz="1200" b="0" kern="1200" dirty="0" smtClean="0">
                <a:solidFill>
                  <a:schemeClr val="tx1"/>
                </a:solidFill>
                <a:latin typeface="+mn-lt"/>
                <a:ea typeface="+mn-ea"/>
                <a:cs typeface="+mn-cs"/>
              </a:rPr>
              <a:t> Design patterns are features of JS</a:t>
            </a:r>
          </a:p>
          <a:p>
            <a:r>
              <a:rPr lang="es-ES" sz="1200" b="1" kern="1200" dirty="0" smtClean="0">
                <a:solidFill>
                  <a:schemeClr val="tx1"/>
                </a:solidFill>
                <a:latin typeface="+mn-lt"/>
                <a:ea typeface="+mn-ea"/>
                <a:cs typeface="+mn-cs"/>
              </a:rPr>
              <a:t>  </a:t>
            </a:r>
            <a:r>
              <a:rPr lang="es-ES" sz="1200" b="0" kern="1200" dirty="0" smtClean="0">
                <a:solidFill>
                  <a:schemeClr val="tx1"/>
                </a:solidFill>
                <a:latin typeface="+mn-lt"/>
                <a:ea typeface="+mn-ea"/>
                <a:cs typeface="+mn-cs"/>
              </a:rPr>
              <a:t>Lexical </a:t>
            </a:r>
            <a:r>
              <a:rPr lang="es-ES" sz="1200" b="0" kern="1200" dirty="0" err="1" smtClean="0">
                <a:solidFill>
                  <a:schemeClr val="tx1"/>
                </a:solidFill>
                <a:latin typeface="+mn-lt"/>
                <a:ea typeface="+mn-ea"/>
                <a:cs typeface="+mn-cs"/>
              </a:rPr>
              <a:t>scoping</a:t>
            </a:r>
            <a:r>
              <a:rPr lang="es-ES" sz="1200" b="0" kern="1200" dirty="0" smtClean="0">
                <a:solidFill>
                  <a:schemeClr val="tx1"/>
                </a:solidFill>
                <a:latin typeface="+mn-lt"/>
                <a:ea typeface="+mn-ea"/>
                <a:cs typeface="+mn-cs"/>
              </a:rPr>
              <a:t> - no global variables</a:t>
            </a:r>
            <a:endParaRPr lang="es-E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46</a:t>
            </a:fld>
            <a:endParaRPr lang="en-US"/>
          </a:p>
        </p:txBody>
      </p:sp>
    </p:spTree>
    <p:extLst>
      <p:ext uri="{BB962C8B-B14F-4D97-AF65-F5344CB8AC3E}">
        <p14:creationId xmlns:p14="http://schemas.microsoft.com/office/powerpoint/2010/main" val="25753876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47</a:t>
            </a:fld>
            <a:endParaRPr lang="en-US"/>
          </a:p>
        </p:txBody>
      </p:sp>
    </p:spTree>
    <p:extLst>
      <p:ext uri="{BB962C8B-B14F-4D97-AF65-F5344CB8AC3E}">
        <p14:creationId xmlns:p14="http://schemas.microsoft.com/office/powerpoint/2010/main" val="577767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who am I,</a:t>
            </a:r>
            <a:r>
              <a:rPr lang="en-US" baseline="0" dirty="0" smtClean="0"/>
              <a:t> anyway?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claim on the site that the CoffeeScript you write</a:t>
            </a:r>
            <a:r>
              <a:rPr lang="en-US" baseline="0" dirty="0" smtClean="0"/>
              <a:t> will output JavaScript that’s as fast or faster than the JS you write today. This is obviously anecdotal, and based largely on the assumption that you use for each instead of raw for loops, which are faster.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48</a:t>
            </a:fld>
            <a:endParaRPr lang="en-US"/>
          </a:p>
        </p:txBody>
      </p:sp>
    </p:spTree>
    <p:extLst>
      <p:ext uri="{BB962C8B-B14F-4D97-AF65-F5344CB8AC3E}">
        <p14:creationId xmlns:p14="http://schemas.microsoft.com/office/powerpoint/2010/main" val="26026613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does</a:t>
            </a:r>
            <a:r>
              <a:rPr lang="en-US" baseline="0" dirty="0" smtClean="0"/>
              <a:t> generate JavaScript code that you have to live with. That was my first sticking point at the beginning.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49</a:t>
            </a:fld>
            <a:endParaRPr lang="en-US"/>
          </a:p>
        </p:txBody>
      </p:sp>
    </p:spTree>
    <p:extLst>
      <p:ext uri="{BB962C8B-B14F-4D97-AF65-F5344CB8AC3E}">
        <p14:creationId xmlns:p14="http://schemas.microsoft.com/office/powerpoint/2010/main" val="23132367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a:t>
            </a:r>
            <a:r>
              <a:rPr lang="en-US" baseline="0" dirty="0" smtClean="0"/>
              <a:t> the arguments about avoiding snake pits and getting patterns for free rests on the assumption that you agree with the way those patterns are implemented.</a:t>
            </a:r>
          </a:p>
          <a:p>
            <a:endParaRPr lang="en-US" dirty="0" smtClean="0"/>
          </a:p>
          <a:p>
            <a:r>
              <a:rPr lang="en-US" dirty="0" smtClean="0"/>
              <a:t>CoffeeScript</a:t>
            </a:r>
            <a:r>
              <a:rPr lang="en-US" baseline="0" dirty="0" smtClean="0"/>
              <a:t> is also heavily inspired by the idea of literate programming, where you write source code as prose, an essay for another person to read, as opposed to a series of instructions for a machine to execute. One of the reasons it appeals to me is that it creates a source that a human can read, plus a source that respects the </a:t>
            </a:r>
            <a:r>
              <a:rPr lang="en-US" baseline="0" dirty="0" err="1" smtClean="0"/>
              <a:t>maching</a:t>
            </a:r>
            <a:r>
              <a:rPr lang="en-US" baseline="0" dirty="0" smtClean="0"/>
              <a:t>, while also making sure that the generated source is still human readable and de-</a:t>
            </a:r>
            <a:r>
              <a:rPr lang="en-US" baseline="0" dirty="0" err="1" smtClean="0"/>
              <a:t>buggable</a:t>
            </a:r>
            <a:r>
              <a:rPr lang="en-US" baseline="0" dirty="0" smtClean="0"/>
              <a:t>, as much as possible.</a:t>
            </a:r>
            <a:endParaRPr lang="en-US" dirty="0" smtClean="0"/>
          </a:p>
          <a:p>
            <a:endParaRPr lang="en-US" dirty="0" smtClean="0"/>
          </a:p>
          <a:p>
            <a:r>
              <a:rPr lang="en-US" dirty="0" smtClean="0"/>
              <a:t>Some people balk at claims</a:t>
            </a:r>
            <a:r>
              <a:rPr lang="en-US" baseline="0" dirty="0" smtClean="0"/>
              <a:t> that CoffeeScript uses JS patterns by default, or that it generates human-readable JS. The response is typically, “well, those aren’t my patterns” or “that’s not the code I would write.”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50</a:t>
            </a:fld>
            <a:endParaRPr lang="en-US"/>
          </a:p>
        </p:txBody>
      </p:sp>
    </p:spTree>
    <p:extLst>
      <p:ext uri="{BB962C8B-B14F-4D97-AF65-F5344CB8AC3E}">
        <p14:creationId xmlns:p14="http://schemas.microsoft.com/office/powerpoint/2010/main" val="173000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a:t>
            </a:r>
            <a:r>
              <a:rPr lang="en-US" dirty="0" smtClean="0">
                <a:hlinkClick r:id="rId3"/>
              </a:rPr>
              <a:t>http://www.quickmeme.com/meme/357akl/</a:t>
            </a:r>
            <a:endParaRPr lang="en-US" dirty="0" smtClean="0"/>
          </a:p>
          <a:p>
            <a:endParaRPr lang="en-US" dirty="0" smtClean="0"/>
          </a:p>
          <a:p>
            <a:r>
              <a:rPr lang="en-US" dirty="0" smtClean="0"/>
              <a:t>And for those of you who are JavaScript ninjas</a:t>
            </a:r>
            <a:r>
              <a:rPr lang="en-US" baseline="0" dirty="0" smtClean="0"/>
              <a:t>, maybe that’s both true, and a valid reason to avoid the language entirely. But let me tell you about my experience with CoffeeScript, as someone who is not a JavaScript ninja, but rather a career web developer who has used JavaScript for 12 years, but realizes that he missed a beautiful language for most of that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51</a:t>
            </a:fld>
            <a:endParaRPr lang="en-US"/>
          </a:p>
        </p:txBody>
      </p:sp>
    </p:spTree>
    <p:extLst>
      <p:ext uri="{BB962C8B-B14F-4D97-AF65-F5344CB8AC3E}">
        <p14:creationId xmlns:p14="http://schemas.microsoft.com/office/powerpoint/2010/main" val="823361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r>
              <a:rPr lang="en-US" dirty="0" smtClean="0"/>
              <a:t>]</a:t>
            </a:r>
          </a:p>
          <a:p>
            <a:endParaRPr lang="en-US" dirty="0" smtClean="0"/>
          </a:p>
          <a:p>
            <a:r>
              <a:rPr lang="en-US" dirty="0" smtClean="0"/>
              <a:t>And it did</a:t>
            </a:r>
            <a:r>
              <a:rPr lang="en-US" baseline="0" dirty="0" smtClean="0"/>
              <a:t> all of this without creating a lot of JS that I couldn’t read and debug myself.</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52</a:t>
            </a:fld>
            <a:endParaRPr lang="en-US"/>
          </a:p>
        </p:txBody>
      </p:sp>
    </p:spTree>
    <p:extLst>
      <p:ext uri="{BB962C8B-B14F-4D97-AF65-F5344CB8AC3E}">
        <p14:creationId xmlns:p14="http://schemas.microsoft.com/office/powerpoint/2010/main" val="1562228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Side by side examples of my JavaScript before, my CoffeeScript and the JS it generated</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53</a:t>
            </a:fld>
            <a:endParaRPr lang="en-US"/>
          </a:p>
        </p:txBody>
      </p:sp>
    </p:spTree>
    <p:extLst>
      <p:ext uri="{BB962C8B-B14F-4D97-AF65-F5344CB8AC3E}">
        <p14:creationId xmlns:p14="http://schemas.microsoft.com/office/powerpoint/2010/main" val="16411570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Learning CoffeeScript, and porting some existing</a:t>
            </a:r>
            <a:r>
              <a:rPr lang="en-US" baseline="0" dirty="0" smtClean="0"/>
              <a:t> code over to CoffeeScript, encouraged me to learn and use patterns I had naively been ignoring in the past.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54</a:t>
            </a:fld>
            <a:endParaRPr lang="en-US"/>
          </a:p>
        </p:txBody>
      </p:sp>
    </p:spTree>
    <p:extLst>
      <p:ext uri="{BB962C8B-B14F-4D97-AF65-F5344CB8AC3E}">
        <p14:creationId xmlns:p14="http://schemas.microsoft.com/office/powerpoint/2010/main" val="16411570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the resulting JavaScript generated by CoffeeScript wasn’t so far off from my original code, or what I had written in CoffeeScript that I didn’t recognize it anymore.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55</a:t>
            </a:fld>
            <a:endParaRPr lang="en-US"/>
          </a:p>
        </p:txBody>
      </p:sp>
    </p:spTree>
    <p:extLst>
      <p:ext uri="{BB962C8B-B14F-4D97-AF65-F5344CB8AC3E}">
        <p14:creationId xmlns:p14="http://schemas.microsoft.com/office/powerpoint/2010/main" val="16411570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57</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not pretend that JavaScript doesn’t have it’s warts. That’s a </a:t>
            </a:r>
            <a:r>
              <a:rPr lang="en-US" dirty="0" err="1" smtClean="0"/>
              <a:t>JavaScriptster</a:t>
            </a:r>
            <a:r>
              <a:rPr lang="en-US" baseline="0" dirty="0" smtClean="0"/>
              <a:t> attitude to pretend that the language is perfect. No programming language ever invented is perfect, though it you believe the “old timers,” Smalltalk was pretty close. Of course, if that were true, we’d still be using it.</a:t>
            </a:r>
          </a:p>
          <a:p>
            <a:endParaRPr lang="en-US" baseline="0" dirty="0" smtClean="0"/>
          </a:p>
          <a:p>
            <a:r>
              <a:rPr lang="en-US" baseline="0" dirty="0" smtClean="0"/>
              <a:t>If JavaScript were fine as is, there would be no EcmaScript5 and no TC39 committee discussing Harmony or </a:t>
            </a:r>
            <a:r>
              <a:rPr lang="en-US" baseline="0" dirty="0" err="1" smtClean="0"/>
              <a:t>JS.Next</a:t>
            </a:r>
            <a:r>
              <a:rPr lang="en-US" baseline="0" dirty="0" smtClean="0"/>
              <a:t>.</a:t>
            </a:r>
          </a:p>
          <a:p>
            <a:endParaRPr lang="en-US" baseline="0" dirty="0" smtClean="0"/>
          </a:p>
          <a:p>
            <a:r>
              <a:rPr lang="en-US" baseline="0" dirty="0" smtClean="0"/>
              <a:t>Right now, we are battling against two forces, those two wish to replace JS, and those to wish to evolve it.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58</a:t>
            </a:fld>
            <a:endParaRPr lang="en-US"/>
          </a:p>
        </p:txBody>
      </p:sp>
    </p:spTree>
    <p:extLst>
      <p:ext uri="{BB962C8B-B14F-4D97-AF65-F5344CB8AC3E}">
        <p14:creationId xmlns:p14="http://schemas.microsoft.com/office/powerpoint/2010/main" val="548836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one of the founder of HTML5.tx,</a:t>
            </a:r>
            <a:r>
              <a:rPr lang="en-US" baseline="0" dirty="0" smtClean="0"/>
              <a:t> an all-things open web conference in Austin, TX.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a:t>
            </a:fld>
            <a:endParaRPr lang="en-US"/>
          </a:p>
        </p:txBody>
      </p:sp>
    </p:spTree>
    <p:extLst>
      <p:ext uri="{BB962C8B-B14F-4D97-AF65-F5344CB8AC3E}">
        <p14:creationId xmlns:p14="http://schemas.microsoft.com/office/powerpoint/2010/main" val="25239328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Brendan </a:t>
            </a:r>
            <a:r>
              <a:rPr lang="en-US" baseline="0" dirty="0" err="1" smtClean="0"/>
              <a:t>Eich</a:t>
            </a:r>
            <a:r>
              <a:rPr lang="en-US" baseline="0" dirty="0" smtClean="0"/>
              <a:t> has said that </a:t>
            </a:r>
            <a:r>
              <a:rPr lang="en-US" baseline="0" dirty="0" err="1" smtClean="0"/>
              <a:t>JS.Next</a:t>
            </a:r>
            <a:r>
              <a:rPr lang="en-US" baseline="0" dirty="0" smtClean="0"/>
              <a:t> is being influenced by CoffeeScript, and Jeremy himself has claimed that as a goal for the language.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truth it, JavaScript is evolving. It’s not the unchanging language of the last decade. We can insist that it’s fine as is, but it’s going to change anyway. Hopefully you’re aware of some of those proposed changes. And using a languages like CoffeeScript help you evolve you thinking of JavaScript and open your mind to what’s possible in the future.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code example above is taken from the “Harmony of My Dreams” blog post by Brendan </a:t>
            </a:r>
            <a:r>
              <a:rPr lang="en-US" baseline="0" dirty="0" err="1" smtClean="0"/>
              <a:t>Eich</a:t>
            </a:r>
            <a:r>
              <a:rPr lang="en-US" baseline="0" smtClean="0"/>
              <a:t> (</a:t>
            </a:r>
            <a:r>
              <a:rPr lang="en-US" smtClean="0">
                <a:hlinkClick r:id="rId3"/>
              </a:rPr>
              <a:t>http://brendaneich.com/2011/01/harmony-of-my-dreams/</a:t>
            </a:r>
            <a:r>
              <a:rPr lang="en-US" smtClean="0"/>
              <a:t>)</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 examples of some of the crazy CoffeeScript like stuff Brendan is thinking about for </a:t>
            </a:r>
            <a:r>
              <a:rPr lang="en-US" baseline="0" dirty="0" err="1" smtClean="0"/>
              <a:t>JS.Next</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59</a:t>
            </a:fld>
            <a:endParaRPr lang="en-US"/>
          </a:p>
        </p:txBody>
      </p:sp>
    </p:spTree>
    <p:extLst>
      <p:ext uri="{BB962C8B-B14F-4D97-AF65-F5344CB8AC3E}">
        <p14:creationId xmlns:p14="http://schemas.microsoft.com/office/powerpoint/2010/main" val="16600581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http://blip.tv/jsconfeu/chris-williams-an-end-to-negativity-5635852</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bottom line is that JavaScript is not static, it is evolving and changing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Don't hate language evolution. CoffeeScript is helping people love and appreciate JavaScript. And its helping the language get better. Don't hate on that progress</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60</a:t>
            </a:fld>
            <a:endParaRPr lang="en-US"/>
          </a:p>
        </p:txBody>
      </p:sp>
    </p:spTree>
    <p:extLst>
      <p:ext uri="{BB962C8B-B14F-4D97-AF65-F5344CB8AC3E}">
        <p14:creationId xmlns:p14="http://schemas.microsoft.com/office/powerpoint/2010/main" val="1193443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According to Brendan </a:t>
            </a:r>
            <a:r>
              <a:rPr lang="en-US" sz="1200" kern="1200" dirty="0" err="1" smtClean="0">
                <a:solidFill>
                  <a:schemeClr val="tx1"/>
                </a:solidFill>
                <a:latin typeface="+mn-lt"/>
                <a:ea typeface="+mn-ea"/>
                <a:cs typeface="+mn-cs"/>
              </a:rPr>
              <a:t>Eich</a:t>
            </a:r>
            <a:r>
              <a:rPr lang="en-US" sz="1200" kern="1200" dirty="0" smtClean="0">
                <a:solidFill>
                  <a:schemeClr val="tx1"/>
                </a:solidFill>
                <a:latin typeface="+mn-lt"/>
                <a:ea typeface="+mn-ea"/>
                <a:cs typeface="+mn-cs"/>
              </a:rPr>
              <a:t>, this is about bringing</a:t>
            </a:r>
            <a:r>
              <a:rPr lang="en-US" sz="1200" kern="1200" baseline="0" dirty="0" smtClean="0">
                <a:solidFill>
                  <a:schemeClr val="tx1"/>
                </a:solidFill>
                <a:latin typeface="+mn-lt"/>
                <a:ea typeface="+mn-ea"/>
                <a:cs typeface="+mn-cs"/>
              </a:rPr>
              <a:t> JavaScript full circle, not about replacing, but enhancing JavaScript. We shouldn’t see CoffeeScript as a threat to JavaScript because it wasn’t born in the same spirit as languages like GWT and Dart, where staying as far away from JS is the goal.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are not just advocating a language on top of JS that you use to </a:t>
            </a:r>
            <a:r>
              <a:rPr lang="en-US" sz="1200" i="1" kern="1200" dirty="0" smtClean="0">
                <a:solidFill>
                  <a:schemeClr val="tx1"/>
                </a:solidFill>
                <a:latin typeface="+mn-lt"/>
                <a:ea typeface="+mn-ea"/>
                <a:cs typeface="+mn-cs"/>
              </a:rPr>
              <a:t>avoid</a:t>
            </a:r>
            <a:r>
              <a:rPr lang="en-US" sz="1200" i="0" kern="1200" dirty="0" smtClean="0">
                <a:solidFill>
                  <a:schemeClr val="tx1"/>
                </a:solidFill>
                <a:latin typeface="+mn-lt"/>
                <a:ea typeface="+mn-ea"/>
                <a:cs typeface="+mn-cs"/>
              </a:rPr>
              <a:t> JS (GWT, </a:t>
            </a:r>
            <a:r>
              <a:rPr lang="en-US" sz="1200" i="0" kern="1200" dirty="0" err="1" smtClean="0">
                <a:solidFill>
                  <a:schemeClr val="tx1"/>
                </a:solidFill>
                <a:latin typeface="+mn-lt"/>
                <a:ea typeface="+mn-ea"/>
                <a:cs typeface="+mn-cs"/>
              </a:rPr>
              <a:t>Haxe</a:t>
            </a:r>
            <a:r>
              <a:rPr lang="en-US" sz="1200" i="0" kern="1200" dirty="0" smtClean="0">
                <a:solidFill>
                  <a:schemeClr val="tx1"/>
                </a:solidFill>
                <a:latin typeface="+mn-lt"/>
                <a:ea typeface="+mn-ea"/>
                <a:cs typeface="+mn-cs"/>
              </a:rPr>
              <a:t>, Objective-J, etc.). We are advocating that you all help build a better JS on JS, which then becomes standardized as </a:t>
            </a:r>
            <a:r>
              <a:rPr lang="en-US" sz="1200" i="0" kern="1200" dirty="0" err="1" smtClean="0">
                <a:solidFill>
                  <a:schemeClr val="tx1"/>
                </a:solidFill>
                <a:latin typeface="+mn-lt"/>
                <a:ea typeface="+mn-ea"/>
                <a:cs typeface="+mn-cs"/>
              </a:rPr>
              <a:t>JS.next</a:t>
            </a:r>
            <a:r>
              <a:rPr lang="en-US" sz="1200" i="0" kern="1200" dirty="0" smtClean="0">
                <a:solidFill>
                  <a:schemeClr val="tx1"/>
                </a:solidFill>
                <a:latin typeface="+mn-lt"/>
                <a:ea typeface="+mn-ea"/>
                <a:cs typeface="+mn-cs"/>
              </a:rPr>
              <a:t>." - Brendan </a:t>
            </a:r>
            <a:r>
              <a:rPr lang="en-US" sz="1200" i="0" kern="1200" dirty="0" err="1" smtClean="0">
                <a:solidFill>
                  <a:schemeClr val="tx1"/>
                </a:solidFill>
                <a:latin typeface="+mn-lt"/>
                <a:ea typeface="+mn-ea"/>
                <a:cs typeface="+mn-cs"/>
              </a:rPr>
              <a:t>Eich</a:t>
            </a:r>
            <a:r>
              <a:rPr lang="en-US" sz="1200" i="0" kern="1200" dirty="0" smtClean="0">
                <a:solidFill>
                  <a:schemeClr val="tx1"/>
                </a:solidFill>
                <a:latin typeface="+mn-lt"/>
                <a:ea typeface="+mn-ea"/>
                <a:cs typeface="+mn-cs"/>
              </a:rPr>
              <a:t> (re: his talk with Jeremy at JSConf.EU)</a:t>
            </a:r>
            <a:endParaRPr lang="en-US" sz="1200" b="1" i="0" kern="1200" dirty="0" smtClean="0">
              <a:solidFill>
                <a:schemeClr val="tx1"/>
              </a:solidFill>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61</a:t>
            </a:fld>
            <a:endParaRPr lang="en-US"/>
          </a:p>
        </p:txBody>
      </p:sp>
    </p:spTree>
    <p:extLst>
      <p:ext uri="{BB962C8B-B14F-4D97-AF65-F5344CB8AC3E}">
        <p14:creationId xmlns:p14="http://schemas.microsoft.com/office/powerpoint/2010/main" val="14745141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63</a:t>
            </a:fld>
            <a:endParaRPr lang="en-US"/>
          </a:p>
        </p:txBody>
      </p:sp>
    </p:spTree>
    <p:extLst>
      <p:ext uri="{BB962C8B-B14F-4D97-AF65-F5344CB8AC3E}">
        <p14:creationId xmlns:p14="http://schemas.microsoft.com/office/powerpoint/2010/main" val="37025206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Hopefully, your mind has been changed in some small way today.</a:t>
            </a:r>
          </a:p>
          <a:p>
            <a:pPr marL="0" indent="0">
              <a:buFontTx/>
              <a:buNone/>
            </a:pPr>
            <a:endParaRPr lang="en-US" dirty="0" smtClean="0"/>
          </a:p>
          <a:p>
            <a:pPr marL="171450" indent="-171450">
              <a:buFontTx/>
              <a:buChar char="-"/>
            </a:pPr>
            <a:r>
              <a:rPr lang="en-US" dirty="0" smtClean="0"/>
              <a:t>Go create your own language!</a:t>
            </a:r>
          </a:p>
          <a:p>
            <a:pPr marL="171450" indent="-171450">
              <a:buFontTx/>
              <a:buChar char="-"/>
            </a:pPr>
            <a:r>
              <a:rPr lang="en-US" dirty="0" smtClean="0"/>
              <a:t>Things like this have a way of moving the web forward</a:t>
            </a:r>
          </a:p>
          <a:p>
            <a:pPr marL="628650" lvl="1" indent="-171450">
              <a:buFontTx/>
              <a:buChar char="-"/>
            </a:pPr>
            <a:r>
              <a:rPr lang="en-US" dirty="0" smtClean="0"/>
              <a:t>We</a:t>
            </a:r>
            <a:r>
              <a:rPr lang="en-US" baseline="0" dirty="0" smtClean="0"/>
              <a:t> can’t rely on just “design by committee”</a:t>
            </a:r>
          </a:p>
          <a:p>
            <a:pPr marL="628650" lvl="1" indent="-171450">
              <a:buFontTx/>
              <a:buChar char="-"/>
            </a:pPr>
            <a:r>
              <a:rPr lang="en-US" baseline="0" dirty="0" smtClean="0"/>
              <a:t>Whomever ships, wins!</a:t>
            </a:r>
          </a:p>
          <a:p>
            <a:pPr marL="457200" lvl="1" indent="0">
              <a:buFontTx/>
              <a:buNone/>
            </a:pPr>
            <a:r>
              <a:rPr lang="en-US" baseline="0" dirty="0" smtClean="0"/>
              <a:t>		</a:t>
            </a:r>
          </a:p>
        </p:txBody>
      </p:sp>
      <p:sp>
        <p:nvSpPr>
          <p:cNvPr id="4" name="Slide Number Placeholder 3"/>
          <p:cNvSpPr>
            <a:spLocks noGrp="1"/>
          </p:cNvSpPr>
          <p:nvPr>
            <p:ph type="sldNum" sz="quarter" idx="10"/>
          </p:nvPr>
        </p:nvSpPr>
        <p:spPr/>
        <p:txBody>
          <a:bodyPr/>
          <a:lstStyle/>
          <a:p>
            <a:fld id="{AE6B9BD5-67C3-409B-B1F1-CF66E2F5BBF0}" type="slidenum">
              <a:rPr lang="en-US" smtClean="0"/>
              <a:t>64</a:t>
            </a:fld>
            <a:endParaRPr lang="en-US"/>
          </a:p>
        </p:txBody>
      </p:sp>
    </p:spTree>
    <p:extLst>
      <p:ext uri="{BB962C8B-B14F-4D97-AF65-F5344CB8AC3E}">
        <p14:creationId xmlns:p14="http://schemas.microsoft.com/office/powerpoint/2010/main" val="8594171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In the spirit of the dialectic, here’s my proposal: “JavaScript is a beautiful language, but it has its snares and pitfalls. What’s more, it is constrained severely by backwards compatibility and committee-driven design. CoffeeScript IS JavaScript, but a dialect that experiments with what JavaScript </a:t>
            </a:r>
            <a:r>
              <a:rPr lang="en-US" i="1" baseline="0" dirty="0" smtClean="0"/>
              <a:t>could</a:t>
            </a:r>
            <a:r>
              <a:rPr lang="en-US" i="0" baseline="0" dirty="0" smtClean="0"/>
              <a:t> be were it unencumbered, all the while staying faithful to the language. I believe that, as a community, we should embrace CoffeeScript because it represents a movement, not to replace JavaScript, but evolve and improve upon it. Embracing might mean using the language and becoming a better JavaScript developer as a result. Or it might mean using it, and seeing a vision of how JavaScript can be improved. You don’t have to “adopt” it if you don’t want to, but you should be aware of it.”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65</a:t>
            </a:fld>
            <a:endParaRPr lang="en-US"/>
          </a:p>
        </p:txBody>
      </p:sp>
    </p:spTree>
    <p:extLst>
      <p:ext uri="{BB962C8B-B14F-4D97-AF65-F5344CB8AC3E}">
        <p14:creationId xmlns:p14="http://schemas.microsoft.com/office/powerpoint/2010/main" val="28107338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CoffeeScript Website - </a:t>
            </a:r>
            <a:r>
              <a:rPr lang="en-US" dirty="0" smtClean="0">
                <a:hlinkClick r:id="rId3"/>
              </a:rPr>
              <a:t>http://jashkenas.github.com/coffee-script/</a:t>
            </a:r>
            <a:endParaRPr lang="en-US" dirty="0" smtClean="0"/>
          </a:p>
          <a:p>
            <a:pPr marL="228600" indent="-228600">
              <a:buAutoNum type="arabicParenR"/>
            </a:pPr>
            <a:r>
              <a:rPr lang="en-US" dirty="0" smtClean="0"/>
              <a:t>CoffeeScript</a:t>
            </a:r>
            <a:r>
              <a:rPr lang="en-US" baseline="0" dirty="0" smtClean="0"/>
              <a:t> Annotated Source - </a:t>
            </a:r>
            <a:r>
              <a:rPr lang="en-US" dirty="0" smtClean="0">
                <a:hlinkClick r:id="rId4"/>
              </a:rPr>
              <a:t>http://jashkenas.github.com/coffee-script/documentation/docs/grammar.html</a:t>
            </a:r>
            <a:endParaRPr lang="en-US" dirty="0" smtClean="0"/>
          </a:p>
          <a:p>
            <a:pPr marL="228600" indent="-228600">
              <a:buAutoNum type="arabicParenR"/>
            </a:pPr>
            <a:r>
              <a:rPr lang="en-US" dirty="0" smtClean="0"/>
              <a:t>CoffeeScript </a:t>
            </a:r>
            <a:r>
              <a:rPr lang="en-US" dirty="0" err="1" smtClean="0"/>
              <a:t>Koans</a:t>
            </a:r>
            <a:r>
              <a:rPr lang="en-US" dirty="0" smtClean="0"/>
              <a:t> - </a:t>
            </a:r>
            <a:r>
              <a:rPr lang="en-US" dirty="0" smtClean="0">
                <a:hlinkClick r:id="rId5"/>
              </a:rPr>
              <a:t>https://github.com/sleepyfox/coffeescript-koans</a:t>
            </a:r>
            <a:endParaRPr lang="en-US" dirty="0" smtClean="0"/>
          </a:p>
          <a:p>
            <a:pPr marL="228600" indent="-228600">
              <a:buAutoNum type="arabicParenR"/>
            </a:pPr>
            <a:r>
              <a:rPr lang="en-US" dirty="0" smtClean="0"/>
              <a:t>Smooth</a:t>
            </a:r>
            <a:r>
              <a:rPr lang="en-US" baseline="0" dirty="0" smtClean="0"/>
              <a:t> CoffeeScript Book - </a:t>
            </a:r>
            <a:r>
              <a:rPr lang="en-US" dirty="0" smtClean="0">
                <a:hlinkClick r:id="rId6"/>
              </a:rPr>
              <a:t>http://autotelicum.github.com/Smooth-CoffeeScript/</a:t>
            </a:r>
            <a:endParaRPr lang="en-US" baseline="0" dirty="0" smtClean="0"/>
          </a:p>
          <a:p>
            <a:pPr marL="228600" indent="-228600">
              <a:buAutoNum type="arabicParenR"/>
            </a:pPr>
            <a:r>
              <a:rPr lang="en-US" baseline="0" dirty="0" smtClean="0"/>
              <a:t>Jeremy and Brendan @ </a:t>
            </a:r>
            <a:r>
              <a:rPr lang="en-US" baseline="0" dirty="0" err="1" smtClean="0"/>
              <a:t>JSConf</a:t>
            </a:r>
            <a:r>
              <a:rPr lang="en-US" baseline="0" dirty="0" smtClean="0"/>
              <a:t> 2011 - </a:t>
            </a:r>
            <a:r>
              <a:rPr lang="en-US" dirty="0" smtClean="0">
                <a:hlinkClick r:id="rId7"/>
              </a:rPr>
              <a:t>http://blip.tv/jsconf/jsconf2011-jeremy-ashkenas-5258082</a:t>
            </a:r>
            <a:endParaRPr lang="en-US" baseline="0" dirty="0" smtClean="0"/>
          </a:p>
          <a:p>
            <a:pPr marL="228600" indent="-228600">
              <a:buAutoNum type="arabicParenR"/>
            </a:pPr>
            <a:r>
              <a:rPr lang="en-US" baseline="0" dirty="0" err="1" smtClean="0"/>
              <a:t>Bendan’s</a:t>
            </a:r>
            <a:r>
              <a:rPr lang="en-US" baseline="0" dirty="0" smtClean="0"/>
              <a:t> “Harmony of My Dreams” Post – </a:t>
            </a:r>
            <a:r>
              <a:rPr lang="en-US" dirty="0" smtClean="0">
                <a:hlinkClick r:id="rId8"/>
              </a:rPr>
              <a:t>http://brendaneich.com/2011/01/harmony-of-my-dreams/</a:t>
            </a:r>
            <a:endParaRPr lang="en-US" baseline="0" dirty="0" smtClean="0"/>
          </a:p>
          <a:p>
            <a:pPr marL="228600" indent="-228600">
              <a:buAutoNum type="arabicParenR"/>
            </a:pPr>
            <a:r>
              <a:rPr lang="en-US" baseline="0" dirty="0" smtClean="0"/>
              <a:t>Slides for this talk - </a:t>
            </a:r>
            <a:r>
              <a:rPr lang="en-US" dirty="0" smtClean="0">
                <a:hlinkClick r:id="rId9"/>
              </a:rPr>
              <a:t>https://github.com/bsatrom/Presentations/tree/master/CoffeeScript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68</a:t>
            </a:fld>
            <a:endParaRPr lang="en-US"/>
          </a:p>
        </p:txBody>
      </p:sp>
    </p:spTree>
    <p:extLst>
      <p:ext uri="{BB962C8B-B14F-4D97-AF65-F5344CB8AC3E}">
        <p14:creationId xmlns:p14="http://schemas.microsoft.com/office/powerpoint/2010/main" val="1558130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Ball and Chalk is cockney rhyming slang for Walk, meaning that we’ll take a break after this session.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7</a:t>
            </a:fld>
            <a:endParaRPr lang="en-US"/>
          </a:p>
        </p:txBody>
      </p:sp>
    </p:spTree>
    <p:extLst>
      <p:ext uri="{BB962C8B-B14F-4D97-AF65-F5344CB8AC3E}">
        <p14:creationId xmlns:p14="http://schemas.microsoft.com/office/powerpoint/2010/main" val="3424486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expect that there are three types of people here today when it comes to JavaScript. You’re</a:t>
            </a:r>
            <a:r>
              <a:rPr lang="en-US" baseline="0" dirty="0" smtClean="0"/>
              <a:t> either:</a:t>
            </a:r>
          </a:p>
          <a:p>
            <a:endParaRPr lang="en-US" baseline="0" dirty="0" smtClean="0"/>
          </a:p>
          <a:p>
            <a:pPr marL="228600" indent="-228600">
              <a:buAutoNum type="arabicParenR"/>
            </a:pPr>
            <a:r>
              <a:rPr lang="en-US" baseline="0" dirty="0" smtClean="0"/>
              <a:t>A die hard CoffeeScript Fan</a:t>
            </a:r>
          </a:p>
          <a:p>
            <a:pPr marL="228600" indent="-228600">
              <a:buAutoNum type="arabicParenR"/>
            </a:pPr>
            <a:r>
              <a:rPr lang="en-US" baseline="0" dirty="0" smtClean="0"/>
              <a:t>Skeptical of CoffeeScript</a:t>
            </a:r>
          </a:p>
          <a:p>
            <a:pPr marL="228600" indent="-228600">
              <a:buAutoNum type="arabicParenR"/>
            </a:pPr>
            <a:r>
              <a:rPr lang="en-US" baseline="0" dirty="0" smtClean="0"/>
              <a:t>Don’t have enough information to decide yet</a:t>
            </a:r>
          </a:p>
          <a:p>
            <a:pPr marL="228600" indent="-228600">
              <a:buAutoNum type="arabicParenR"/>
            </a:pPr>
            <a:endParaRPr lang="en-US" baseline="0" dirty="0" smtClean="0"/>
          </a:p>
          <a:p>
            <a:pPr marL="0" indent="0">
              <a:buNone/>
            </a:pPr>
            <a:r>
              <a:rPr lang="en-US" baseline="0" dirty="0" smtClean="0"/>
              <a:t>A significant portion of my talk today is about the What and Why of CoffeeScript, for a couple of reasons:</a:t>
            </a:r>
          </a:p>
          <a:p>
            <a:pPr marL="0" indent="0">
              <a:buNone/>
            </a:pPr>
            <a:endParaRPr lang="en-US" baseline="0" dirty="0" smtClean="0"/>
          </a:p>
          <a:p>
            <a:pPr marL="228600" indent="-228600">
              <a:buAutoNum type="arabicParenR"/>
            </a:pPr>
            <a:r>
              <a:rPr lang="en-US" baseline="0" dirty="0" smtClean="0"/>
              <a:t>You’re not going to remember all of the syntax I show you</a:t>
            </a:r>
          </a:p>
          <a:p>
            <a:pPr marL="228600" indent="-228600">
              <a:buAutoNum type="arabicParenR"/>
            </a:pPr>
            <a:r>
              <a:rPr lang="en-US" baseline="0" dirty="0" smtClean="0"/>
              <a:t>There’s not a lot of coherent discussion online about if and why CoffeeScript matters, just some assumptions that everyone should or should not use it</a:t>
            </a:r>
          </a:p>
          <a:p>
            <a:pPr marL="228600" indent="-228600">
              <a:buAutoNum type="arabicParenR"/>
            </a:pPr>
            <a:endParaRPr lang="en-US" baseline="0" dirty="0" smtClean="0"/>
          </a:p>
          <a:p>
            <a:pPr marL="0" indent="0">
              <a:buNone/>
            </a:pPr>
            <a:r>
              <a:rPr lang="en-US" baseline="0" dirty="0" smtClean="0"/>
              <a:t>I have an opinion about why CoffeeScript matters, even if you never choose to use while building a production app, but I am open minded about it’s place. It’s also not something I use exclusively for my development. I still use JavaScript a majority of the time.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8</a:t>
            </a:fld>
            <a:endParaRPr lang="en-US"/>
          </a:p>
        </p:txBody>
      </p:sp>
    </p:spTree>
    <p:extLst>
      <p:ext uri="{BB962C8B-B14F-4D97-AF65-F5344CB8AC3E}">
        <p14:creationId xmlns:p14="http://schemas.microsoft.com/office/powerpoint/2010/main" val="1493059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Dialectic is a method for resolving disagreement, around</a:t>
            </a:r>
            <a:r>
              <a:rPr lang="en-US" baseline="0" dirty="0" smtClean="0"/>
              <a:t> in both Western and Eastern philosophy for thousands of years.</a:t>
            </a:r>
          </a:p>
          <a:p>
            <a:endParaRPr lang="en-US" baseline="0" dirty="0" smtClean="0"/>
          </a:p>
          <a:p>
            <a:r>
              <a:rPr lang="en-US" baseline="0" dirty="0" smtClean="0"/>
              <a:t>“Dialogue between two or more people holding different points of view about a subject, who wish to establish truth of the matter by dialogue, with reasoned arguments.”</a:t>
            </a:r>
          </a:p>
          <a:p>
            <a:r>
              <a:rPr lang="en-US" baseline="0" dirty="0" smtClean="0"/>
              <a:t>	- This is different than debate, where each party is committed to their points of view and mean to win the debate.</a:t>
            </a:r>
          </a:p>
          <a:p>
            <a:r>
              <a:rPr lang="en-US" baseline="0" dirty="0" smtClean="0"/>
              <a:t>	- Also different than rhetoric, which appeals to emotion rather than logic and reason.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9</a:t>
            </a:fld>
            <a:endParaRPr lang="en-US"/>
          </a:p>
        </p:txBody>
      </p:sp>
    </p:spTree>
    <p:extLst>
      <p:ext uri="{BB962C8B-B14F-4D97-AF65-F5344CB8AC3E}">
        <p14:creationId xmlns:p14="http://schemas.microsoft.com/office/powerpoint/2010/main" val="1727976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skeptical, though, I only ask that you not be a </a:t>
            </a:r>
            <a:r>
              <a:rPr lang="en-US" dirty="0" err="1" smtClean="0"/>
              <a:t>JavaScripster</a:t>
            </a:r>
            <a:r>
              <a:rPr lang="en-US" dirty="0" smtClean="0"/>
              <a:t>.</a:t>
            </a:r>
            <a:r>
              <a:rPr lang="en-US" baseline="0" dirty="0" smtClean="0"/>
              <a:t> Be willing to consider the place that CoffeeScript might have in your own development, and do try it for yourself.</a:t>
            </a:r>
          </a:p>
          <a:p>
            <a:pPr marL="0" indent="0">
              <a:buNone/>
            </a:pPr>
            <a:endParaRPr lang="en-US" baseline="0" dirty="0" smtClean="0"/>
          </a:p>
          <a:p>
            <a:pPr marL="0" indent="0">
              <a:buNone/>
            </a:pPr>
            <a:r>
              <a:rPr lang="en-US" baseline="0" dirty="0" smtClean="0"/>
              <a:t>The point of a dialectic, at least as I understand it, is to bring people with opinions together. As long as the people are more interested in knowledge and progress than “winning the argument,” there is potential for everyone to learn and to grow in their thinking. I may represent one viewpoint, but I am open to having my own mind changed by you all. I hope, in the course of this conversation, that we can all leave with different perspectives on CoffeeScript, but also JavaScript in general.</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10</a:t>
            </a:fld>
            <a:endParaRPr lang="en-US"/>
          </a:p>
        </p:txBody>
      </p:sp>
    </p:spTree>
    <p:extLst>
      <p:ext uri="{BB962C8B-B14F-4D97-AF65-F5344CB8AC3E}">
        <p14:creationId xmlns:p14="http://schemas.microsoft.com/office/powerpoint/2010/main" val="912597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DistrictThin" pitchFamily="2"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DistrictThin"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10/24/2011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527867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10/24/2011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44820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10/24/2011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14597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10/24/2011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398214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DistrictThin"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10/24/2011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385923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10/24/2011</a:t>
            </a:fld>
            <a:endParaRPr lang="en-US"/>
          </a:p>
        </p:txBody>
      </p:sp>
      <p:sp>
        <p:nvSpPr>
          <p:cNvPr id="6" name="Footer Placeholder 5"/>
          <p:cNvSpPr>
            <a:spLocks noGrp="1"/>
          </p:cNvSpPr>
          <p:nvPr>
            <p:ph type="ftr" sz="quarter" idx="11"/>
          </p:nvPr>
        </p:nvSpPr>
        <p:spPr/>
        <p:txBody>
          <a:bodyPr/>
          <a:lstStyle>
            <a:lvl1pPr>
              <a:defRPr>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5727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95000"/>
                  </a:schemeClr>
                </a:solidFi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10/24/2011</a:t>
            </a:fld>
            <a:endParaRPr lang="en-US"/>
          </a:p>
        </p:txBody>
      </p:sp>
      <p:sp>
        <p:nvSpPr>
          <p:cNvPr id="8" name="Footer Placeholder 7"/>
          <p:cNvSpPr>
            <a:spLocks noGrp="1"/>
          </p:cNvSpPr>
          <p:nvPr>
            <p:ph type="ftr" sz="quarter" idx="11"/>
          </p:nvPr>
        </p:nvSpPr>
        <p:spPr/>
        <p:txBody>
          <a:bodyPr/>
          <a:lstStyle>
            <a:lvl1pPr>
              <a:defRPr>
                <a:latin typeface="DistrictThin" pitchFamily="2" charset="0"/>
              </a:defRPr>
            </a:lvl1pPr>
          </a:lstStyle>
          <a:p>
            <a:endParaRPr lang="en-US"/>
          </a:p>
        </p:txBody>
      </p:sp>
      <p:sp>
        <p:nvSpPr>
          <p:cNvPr id="9" name="Slide Number Placeholder 8"/>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3392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10/24/2011</a:t>
            </a:fld>
            <a:endParaRPr lang="en-US"/>
          </a:p>
        </p:txBody>
      </p:sp>
      <p:sp>
        <p:nvSpPr>
          <p:cNvPr id="4" name="Footer Placeholder 3"/>
          <p:cNvSpPr>
            <a:spLocks noGrp="1"/>
          </p:cNvSpPr>
          <p:nvPr>
            <p:ph type="ftr" sz="quarter" idx="11"/>
          </p:nvPr>
        </p:nvSpPr>
        <p:spPr/>
        <p:txBody>
          <a:bodyPr/>
          <a:lstStyle>
            <a:lvl1pPr>
              <a:defRPr>
                <a:latin typeface="DistrictThin" pitchFamily="2" charset="0"/>
              </a:defRPr>
            </a:lvl1pPr>
          </a:lstStyle>
          <a:p>
            <a:endParaRPr lang="en-US"/>
          </a:p>
        </p:txBody>
      </p:sp>
      <p:sp>
        <p:nvSpPr>
          <p:cNvPr id="5" name="Slide Number Placeholder 4"/>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24952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E217DF-48D6-42F3-9D0A-AE5D7204F8D6}" type="datetimeFigureOut">
              <a:rPr lang="en-US" smtClean="0"/>
              <a:t>10/24/2011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11149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bg1">
                    <a:lumMod val="95000"/>
                  </a:schemeClr>
                </a:solidFill>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bg1">
                    <a:lumMod val="95000"/>
                  </a:schemeClr>
                </a:solidFill>
                <a:latin typeface="DistrictThin" pitchFamily="2" charset="0"/>
              </a:defRPr>
            </a:lvl1pPr>
            <a:lvl2pPr>
              <a:defRPr sz="2800">
                <a:solidFill>
                  <a:schemeClr val="bg1">
                    <a:lumMod val="95000"/>
                  </a:schemeClr>
                </a:solidFill>
                <a:latin typeface="DistrictThin" pitchFamily="2" charset="0"/>
              </a:defRPr>
            </a:lvl2pPr>
            <a:lvl3pPr>
              <a:defRPr sz="2400">
                <a:solidFill>
                  <a:schemeClr val="bg1">
                    <a:lumMod val="95000"/>
                  </a:schemeClr>
                </a:solidFill>
                <a:latin typeface="DistrictThin" pitchFamily="2" charset="0"/>
              </a:defRPr>
            </a:lvl3pPr>
            <a:lvl4pPr>
              <a:defRPr sz="2000">
                <a:solidFill>
                  <a:schemeClr val="bg1">
                    <a:lumMod val="95000"/>
                  </a:schemeClr>
                </a:solidFill>
                <a:latin typeface="DistrictThin" pitchFamily="2" charset="0"/>
              </a:defRPr>
            </a:lvl4pPr>
            <a:lvl5pPr>
              <a:defRPr sz="2000">
                <a:solidFill>
                  <a:schemeClr val="bg1">
                    <a:lumMod val="95000"/>
                  </a:schemeClr>
                </a:solidFill>
                <a:latin typeface="DistrictThin" pitchFamily="2"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1">
                    <a:lumMod val="95000"/>
                  </a:schemeClr>
                </a:solidFill>
                <a:latin typeface="DistrictThin"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lumMod val="95000"/>
                  </a:schemeClr>
                </a:solidFill>
                <a:latin typeface="DistrictThin" pitchFamily="2" charset="0"/>
              </a:defRPr>
            </a:lvl1pPr>
          </a:lstStyle>
          <a:p>
            <a:fld id="{BEE217DF-48D6-42F3-9D0A-AE5D7204F8D6}" type="datetimeFigureOut">
              <a:rPr lang="en-US" smtClean="0"/>
              <a:pPr/>
              <a:t>10/24/2011</a:t>
            </a:fld>
            <a:endParaRPr lang="en-US"/>
          </a:p>
        </p:txBody>
      </p:sp>
      <p:sp>
        <p:nvSpPr>
          <p:cNvPr id="6" name="Footer Placeholder 5"/>
          <p:cNvSpPr>
            <a:spLocks noGrp="1"/>
          </p:cNvSpPr>
          <p:nvPr>
            <p:ph type="ftr" sz="quarter" idx="11"/>
          </p:nvPr>
        </p:nvSpPr>
        <p:spPr/>
        <p:txBody>
          <a:bodyPr/>
          <a:lstStyle>
            <a:lvl1pPr>
              <a:defRPr>
                <a:solidFill>
                  <a:schemeClr val="bg1">
                    <a:lumMod val="95000"/>
                  </a:schemeClr>
                </a:solidFill>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1">
                    <a:lumMod val="95000"/>
                  </a:schemeClr>
                </a:solidFill>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15395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E217DF-48D6-42F3-9D0A-AE5D7204F8D6}" type="datetimeFigureOut">
              <a:rPr lang="en-US" smtClean="0"/>
              <a:t>10/24/2011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314347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E217DF-48D6-42F3-9D0A-AE5D7204F8D6}" type="datetimeFigureOut">
              <a:rPr lang="en-US" smtClean="0"/>
              <a:t>10/24/2011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DD3D2D-3457-4AE7-8067-8EDDEBEFF28A}" type="slidenum">
              <a:rPr lang="en-US" smtClean="0"/>
              <a:t>‹#›</a:t>
            </a:fld>
            <a:endParaRPr lang="en-US"/>
          </a:p>
        </p:txBody>
      </p:sp>
    </p:spTree>
    <p:extLst>
      <p:ext uri="{BB962C8B-B14F-4D97-AF65-F5344CB8AC3E}">
        <p14:creationId xmlns:p14="http://schemas.microsoft.com/office/powerpoint/2010/main" val="914954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bg1">
              <a:lumMod val="95000"/>
            </a:schemeClr>
          </a:solidFill>
          <a:latin typeface="Urban Sketch"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latin typeface="DistrictThin" pitchFamily="2" charset="0"/>
                <a:cs typeface="Gautami" pitchFamily="34" charset="0"/>
              </a:rPr>
              <a:t>CoffeeScript is For Closers</a:t>
            </a:r>
            <a:endParaRPr lang="en-US" sz="5400" dirty="0">
              <a:latin typeface="DistrictThin" pitchFamily="2" charset="0"/>
              <a:cs typeface="Gautami" pitchFamily="34" charset="0"/>
            </a:endParaRPr>
          </a:p>
        </p:txBody>
      </p:sp>
      <p:sp>
        <p:nvSpPr>
          <p:cNvPr id="3" name="Subtitle 2"/>
          <p:cNvSpPr>
            <a:spLocks noGrp="1"/>
          </p:cNvSpPr>
          <p:nvPr>
            <p:ph type="subTitle" idx="1"/>
          </p:nvPr>
        </p:nvSpPr>
        <p:spPr/>
        <p:txBody>
          <a:bodyPr/>
          <a:lstStyle/>
          <a:p>
            <a:r>
              <a:rPr lang="en-US" dirty="0" smtClean="0">
                <a:solidFill>
                  <a:schemeClr val="bg1">
                    <a:lumMod val="85000"/>
                  </a:schemeClr>
                </a:solidFill>
                <a:latin typeface="DistrictThin" pitchFamily="2" charset="0"/>
              </a:rPr>
              <a:t>Brandon Satrom</a:t>
            </a:r>
          </a:p>
          <a:p>
            <a:r>
              <a:rPr lang="en-US" dirty="0" smtClean="0">
                <a:solidFill>
                  <a:schemeClr val="bg1">
                    <a:lumMod val="85000"/>
                  </a:schemeClr>
                </a:solidFill>
                <a:latin typeface="DistrictThin" pitchFamily="2" charset="0"/>
              </a:rPr>
              <a:t>@BrandonSatrom</a:t>
            </a:r>
          </a:p>
          <a:p>
            <a:r>
              <a:rPr lang="en-US" dirty="0" smtClean="0">
                <a:solidFill>
                  <a:schemeClr val="bg1">
                    <a:lumMod val="85000"/>
                  </a:schemeClr>
                </a:solidFill>
                <a:latin typeface="DistrictThin" pitchFamily="2" charset="0"/>
              </a:rPr>
              <a:t>UserInExperience.com</a:t>
            </a:r>
          </a:p>
        </p:txBody>
      </p:sp>
    </p:spTree>
    <p:extLst>
      <p:ext uri="{BB962C8B-B14F-4D97-AF65-F5344CB8AC3E}">
        <p14:creationId xmlns:p14="http://schemas.microsoft.com/office/powerpoint/2010/main" val="4015694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JavaScriptster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I loved JavaScript before it was cool</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Of course, I also hated it back when everyone else did too…</a:t>
            </a:r>
            <a:endParaRPr lang="en-US"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38959825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CoffeeScriptster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JavaScript is lame! Significant Whitespace FTW!</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Let’s hope they don’t notice </a:t>
            </a:r>
            <a:r>
              <a:rPr lang="en-US" smtClean="0">
                <a:latin typeface="DistrictThin" pitchFamily="2" charset="0"/>
              </a:rPr>
              <a:t>that I </a:t>
            </a:r>
            <a:r>
              <a:rPr lang="en-US" dirty="0" smtClean="0">
                <a:latin typeface="DistrictThin" pitchFamily="2" charset="0"/>
              </a:rPr>
              <a:t>still debug in JavaScript…</a:t>
            </a:r>
            <a:endParaRPr lang="en-US" dirty="0">
              <a:latin typeface="DistrictThin" pitchFamily="2" charset="0"/>
            </a:endParaRPr>
          </a:p>
        </p:txBody>
      </p:sp>
      <p:pic>
        <p:nvPicPr>
          <p:cNvPr id="8"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72517">
            <a:off x="5105400" y="3276600"/>
            <a:ext cx="838200" cy="916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79484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What?</a:t>
            </a:r>
            <a:endParaRPr lang="en-US" sz="5400" dirty="0"/>
          </a:p>
        </p:txBody>
      </p:sp>
      <p:sp>
        <p:nvSpPr>
          <p:cNvPr id="5" name="Text Placeholder 4"/>
          <p:cNvSpPr>
            <a:spLocks noGrp="1"/>
          </p:cNvSpPr>
          <p:nvPr>
            <p:ph type="body" idx="1"/>
          </p:nvPr>
        </p:nvSpPr>
        <p:spPr/>
        <p:txBody>
          <a:bodyPr>
            <a:normAutofit/>
          </a:bodyPr>
          <a:lstStyle/>
          <a:p>
            <a:r>
              <a:rPr lang="en-US" sz="3200" dirty="0" smtClean="0"/>
              <a:t>What is CoffeeScript?</a:t>
            </a:r>
          </a:p>
        </p:txBody>
      </p:sp>
    </p:spTree>
    <p:extLst>
      <p:ext uri="{BB962C8B-B14F-4D97-AF65-F5344CB8AC3E}">
        <p14:creationId xmlns:p14="http://schemas.microsoft.com/office/powerpoint/2010/main" val="3039255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Just JavaScript”</a:t>
            </a:r>
            <a:endParaRPr lang="en-US" dirty="0"/>
          </a:p>
        </p:txBody>
      </p:sp>
      <p:sp>
        <p:nvSpPr>
          <p:cNvPr id="3" name="Text Placeholder 2"/>
          <p:cNvSpPr>
            <a:spLocks noGrp="1"/>
          </p:cNvSpPr>
          <p:nvPr>
            <p:ph type="body" idx="1"/>
          </p:nvPr>
        </p:nvSpPr>
        <p:spPr/>
        <p:txBody>
          <a:bodyPr/>
          <a:lstStyle/>
          <a:p>
            <a:r>
              <a:rPr lang="en-US" dirty="0" smtClean="0"/>
              <a:t>Or “</a:t>
            </a:r>
            <a:r>
              <a:rPr lang="en-US" dirty="0" err="1" smtClean="0"/>
              <a:t>Unfancy</a:t>
            </a:r>
            <a:r>
              <a:rPr lang="en-US" dirty="0" smtClean="0"/>
              <a:t> JavaScript”</a:t>
            </a:r>
          </a:p>
        </p:txBody>
      </p:sp>
    </p:spTree>
    <p:extLst>
      <p:ext uri="{BB962C8B-B14F-4D97-AF65-F5344CB8AC3E}">
        <p14:creationId xmlns:p14="http://schemas.microsoft.com/office/powerpoint/2010/main" val="4293030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little language”</a:t>
            </a:r>
            <a:endParaRPr lang="en-US" dirty="0"/>
          </a:p>
        </p:txBody>
      </p:sp>
      <p:sp>
        <p:nvSpPr>
          <p:cNvPr id="3" name="Text Placeholder 2"/>
          <p:cNvSpPr>
            <a:spLocks noGrp="1"/>
          </p:cNvSpPr>
          <p:nvPr>
            <p:ph type="body" idx="1"/>
          </p:nvPr>
        </p:nvSpPr>
        <p:spPr/>
        <p:txBody>
          <a:bodyPr/>
          <a:lstStyle/>
          <a:p>
            <a:r>
              <a:rPr lang="en-US" dirty="0" smtClean="0"/>
              <a:t>Meaning…it’s not DART</a:t>
            </a:r>
          </a:p>
        </p:txBody>
      </p:sp>
    </p:spTree>
    <p:extLst>
      <p:ext uri="{BB962C8B-B14F-4D97-AF65-F5344CB8AC3E}">
        <p14:creationId xmlns:p14="http://schemas.microsoft.com/office/powerpoint/2010/main" val="20778760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Transpiler</a:t>
            </a:r>
            <a:r>
              <a:rPr lang="en-US" dirty="0" smtClean="0"/>
              <a:t> vs. Compiler</a:t>
            </a:r>
            <a:endParaRPr lang="en-US" dirty="0"/>
          </a:p>
        </p:txBody>
      </p:sp>
      <p:sp>
        <p:nvSpPr>
          <p:cNvPr id="3" name="Text Placeholder 2"/>
          <p:cNvSpPr>
            <a:spLocks noGrp="1"/>
          </p:cNvSpPr>
          <p:nvPr>
            <p:ph type="body" idx="1"/>
          </p:nvPr>
        </p:nvSpPr>
        <p:spPr>
          <a:xfrm>
            <a:off x="609600" y="1535113"/>
            <a:ext cx="3887788" cy="639762"/>
          </a:xfrm>
        </p:spPr>
        <p:txBody>
          <a:bodyPr>
            <a:normAutofit/>
          </a:bodyPr>
          <a:lstStyle/>
          <a:p>
            <a:r>
              <a:rPr lang="en-US" dirty="0" err="1" smtClean="0"/>
              <a:t>Transpiled</a:t>
            </a:r>
            <a:r>
              <a:rPr lang="en-US" dirty="0" smtClean="0"/>
              <a:t> Languages</a:t>
            </a:r>
            <a:endParaRPr lang="en-US" dirty="0"/>
          </a:p>
        </p:txBody>
      </p:sp>
      <p:sp>
        <p:nvSpPr>
          <p:cNvPr id="4" name="Content Placeholder 3"/>
          <p:cNvSpPr>
            <a:spLocks noGrp="1"/>
          </p:cNvSpPr>
          <p:nvPr>
            <p:ph sz="half" idx="2"/>
          </p:nvPr>
        </p:nvSpPr>
        <p:spPr>
          <a:xfrm>
            <a:off x="609600" y="2174875"/>
            <a:ext cx="3887788" cy="3951288"/>
          </a:xfrm>
        </p:spPr>
        <p:txBody>
          <a:bodyPr/>
          <a:lstStyle/>
          <a:p>
            <a:r>
              <a:rPr lang="en-US" dirty="0" smtClean="0"/>
              <a:t>CoffeeScript</a:t>
            </a:r>
          </a:p>
          <a:p>
            <a:r>
              <a:rPr lang="en-US" dirty="0" err="1" smtClean="0"/>
              <a:t>Traceur</a:t>
            </a:r>
            <a:endParaRPr lang="en-US" dirty="0" smtClean="0"/>
          </a:p>
          <a:p>
            <a:r>
              <a:rPr lang="en-US" dirty="0" err="1" smtClean="0"/>
              <a:t>EcmaScript</a:t>
            </a:r>
            <a:r>
              <a:rPr lang="en-US" dirty="0" smtClean="0"/>
              <a:t> 5 Parser</a:t>
            </a:r>
          </a:p>
          <a:p>
            <a:r>
              <a:rPr lang="en-US" dirty="0" smtClean="0"/>
              <a:t>Reflect.js</a:t>
            </a:r>
            <a:endParaRPr lang="en-US" dirty="0"/>
          </a:p>
        </p:txBody>
      </p:sp>
      <p:sp>
        <p:nvSpPr>
          <p:cNvPr id="5" name="Text Placeholder 4"/>
          <p:cNvSpPr>
            <a:spLocks noGrp="1"/>
          </p:cNvSpPr>
          <p:nvPr>
            <p:ph type="body" sz="quarter" idx="3"/>
          </p:nvPr>
        </p:nvSpPr>
        <p:spPr/>
        <p:txBody>
          <a:bodyPr/>
          <a:lstStyle/>
          <a:p>
            <a:r>
              <a:rPr lang="en-US" dirty="0" smtClean="0"/>
              <a:t>Compiled Languages</a:t>
            </a:r>
            <a:endParaRPr lang="en-US" dirty="0"/>
          </a:p>
        </p:txBody>
      </p:sp>
      <p:sp>
        <p:nvSpPr>
          <p:cNvPr id="6" name="Content Placeholder 5"/>
          <p:cNvSpPr>
            <a:spLocks noGrp="1"/>
          </p:cNvSpPr>
          <p:nvPr>
            <p:ph sz="quarter" idx="4"/>
          </p:nvPr>
        </p:nvSpPr>
        <p:spPr/>
        <p:txBody>
          <a:bodyPr/>
          <a:lstStyle/>
          <a:p>
            <a:r>
              <a:rPr lang="en-US" dirty="0" smtClean="0"/>
              <a:t>DART</a:t>
            </a:r>
          </a:p>
          <a:p>
            <a:r>
              <a:rPr lang="en-US" dirty="0" smtClean="0"/>
              <a:t>GWT</a:t>
            </a:r>
          </a:p>
          <a:p>
            <a:r>
              <a:rPr lang="en-US" dirty="0" smtClean="0"/>
              <a:t>Objective-J</a:t>
            </a:r>
          </a:p>
          <a:p>
            <a:r>
              <a:rPr lang="en-US" dirty="0" err="1" smtClean="0"/>
              <a:t>ClojureScript</a:t>
            </a:r>
            <a:endParaRPr lang="en-US" dirty="0" smtClean="0"/>
          </a:p>
          <a:p>
            <a:r>
              <a:rPr lang="en-US" dirty="0" smtClean="0"/>
              <a:t>JSIL</a:t>
            </a:r>
          </a:p>
          <a:p>
            <a:r>
              <a:rPr lang="en-US" dirty="0" smtClean="0"/>
              <a:t>Script#</a:t>
            </a:r>
          </a:p>
          <a:p>
            <a:r>
              <a:rPr lang="en-US" dirty="0" err="1" smtClean="0"/>
              <a:t>Emscripten</a:t>
            </a:r>
            <a:endParaRPr lang="en-US" dirty="0" smtClean="0"/>
          </a:p>
          <a:p>
            <a:r>
              <a:rPr lang="en-US" dirty="0" err="1" smtClean="0"/>
              <a:t>Haxe</a:t>
            </a:r>
            <a:endParaRPr lang="en-US" dirty="0"/>
          </a:p>
        </p:txBody>
      </p:sp>
      <p:sp>
        <p:nvSpPr>
          <p:cNvPr id="7" name="Rectangle 6"/>
          <p:cNvSpPr/>
          <p:nvPr/>
        </p:nvSpPr>
        <p:spPr>
          <a:xfrm>
            <a:off x="1357403" y="4724400"/>
            <a:ext cx="2202847" cy="1200329"/>
          </a:xfrm>
          <a:prstGeom prst="rect">
            <a:avLst/>
          </a:prstGeom>
          <a:noFill/>
        </p:spPr>
        <p:txBody>
          <a:bodyPr wrap="none" lIns="91440" tIns="45720" rIns="91440" bIns="45720">
            <a:spAutoFit/>
          </a:bodyPr>
          <a:lstStyle/>
          <a:p>
            <a:pPr algn="ctr"/>
            <a:r>
              <a:rPr lang="en-US" sz="7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LIAR!</a:t>
            </a:r>
            <a:endPar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5417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More A Dialect, Less A Language</a:t>
            </a:r>
            <a:endParaRPr lang="en-US" sz="3600" dirty="0"/>
          </a:p>
        </p:txBody>
      </p:sp>
      <p:sp>
        <p:nvSpPr>
          <p:cNvPr id="3" name="Text Placeholder 2"/>
          <p:cNvSpPr>
            <a:spLocks noGrp="1"/>
          </p:cNvSpPr>
          <p:nvPr>
            <p:ph type="body" idx="1"/>
          </p:nvPr>
        </p:nvSpPr>
        <p:spPr/>
        <p:txBody>
          <a:bodyPr>
            <a:normAutofit/>
          </a:bodyPr>
          <a:lstStyle/>
          <a:p>
            <a:r>
              <a:rPr lang="en-US" sz="3600" dirty="0" smtClean="0"/>
              <a:t>Color === </a:t>
            </a:r>
            <a:r>
              <a:rPr lang="en-US" sz="3600" dirty="0" err="1" smtClean="0"/>
              <a:t>Colour</a:t>
            </a:r>
            <a:endParaRPr lang="en-US" sz="3600" dirty="0" smtClean="0"/>
          </a:p>
          <a:p>
            <a:r>
              <a:rPr lang="en-US" sz="3600" dirty="0"/>
              <a:t>f</a:t>
            </a:r>
            <a:r>
              <a:rPr lang="en-US" sz="3600" dirty="0" smtClean="0"/>
              <a:t>unction(foo) {} === (foo) -&gt;</a:t>
            </a:r>
          </a:p>
        </p:txBody>
      </p:sp>
    </p:spTree>
    <p:extLst>
      <p:ext uri="{BB962C8B-B14F-4D97-AF65-F5344CB8AC3E}">
        <p14:creationId xmlns:p14="http://schemas.microsoft.com/office/powerpoint/2010/main" val="57292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Subtle Linguistics</a:t>
            </a:r>
            <a:endParaRPr lang="en-US" dirty="0"/>
          </a:p>
        </p:txBody>
      </p:sp>
      <p:sp>
        <p:nvSpPr>
          <p:cNvPr id="5" name="Content Placeholder 4"/>
          <p:cNvSpPr>
            <a:spLocks noGrp="1"/>
          </p:cNvSpPr>
          <p:nvPr>
            <p:ph sz="half" idx="1"/>
          </p:nvPr>
        </p:nvSpPr>
        <p:spPr/>
        <p:txBody>
          <a:bodyPr/>
          <a:lstStyle/>
          <a:p>
            <a:pPr marL="0" indent="0">
              <a:buNone/>
            </a:pPr>
            <a:r>
              <a:rPr lang="en-US" dirty="0" smtClean="0"/>
              <a:t>Dave has two children. His youngest is in </a:t>
            </a:r>
            <a:r>
              <a:rPr lang="en-US" dirty="0" smtClean="0">
                <a:solidFill>
                  <a:srgbClr val="00B050"/>
                </a:solidFill>
              </a:rPr>
              <a:t>Reception</a:t>
            </a:r>
            <a:r>
              <a:rPr lang="en-US" dirty="0" smtClean="0"/>
              <a:t>, and his </a:t>
            </a:r>
            <a:r>
              <a:rPr lang="en-US" dirty="0" err="1" smtClean="0">
                <a:solidFill>
                  <a:srgbClr val="00B050"/>
                </a:solidFill>
              </a:rPr>
              <a:t>favourite</a:t>
            </a:r>
            <a:r>
              <a:rPr lang="en-US" dirty="0" smtClean="0">
                <a:solidFill>
                  <a:srgbClr val="00B050"/>
                </a:solidFill>
              </a:rPr>
              <a:t> </a:t>
            </a:r>
            <a:r>
              <a:rPr lang="en-US" dirty="0" err="1" smtClean="0">
                <a:solidFill>
                  <a:srgbClr val="00B050"/>
                </a:solidFill>
              </a:rPr>
              <a:t>colour</a:t>
            </a:r>
            <a:r>
              <a:rPr lang="en-US" dirty="0" smtClean="0">
                <a:solidFill>
                  <a:srgbClr val="00B050"/>
                </a:solidFill>
              </a:rPr>
              <a:t> </a:t>
            </a:r>
            <a:r>
              <a:rPr lang="en-US" dirty="0" smtClean="0"/>
              <a:t>is green. His oldest is </a:t>
            </a:r>
            <a:r>
              <a:rPr lang="en-US" dirty="0" smtClean="0">
                <a:solidFill>
                  <a:srgbClr val="00B050"/>
                </a:solidFill>
              </a:rPr>
              <a:t>Year</a:t>
            </a:r>
            <a:r>
              <a:rPr lang="en-US" dirty="0" smtClean="0"/>
              <a:t> </a:t>
            </a:r>
            <a:r>
              <a:rPr lang="en-US" dirty="0" smtClean="0">
                <a:solidFill>
                  <a:srgbClr val="00B050"/>
                </a:solidFill>
              </a:rPr>
              <a:t>4</a:t>
            </a:r>
            <a:r>
              <a:rPr lang="en-US" dirty="0" smtClean="0"/>
              <a:t>, and loves to ride the </a:t>
            </a:r>
            <a:r>
              <a:rPr lang="en-US" dirty="0" smtClean="0">
                <a:solidFill>
                  <a:srgbClr val="00B050"/>
                </a:solidFill>
              </a:rPr>
              <a:t>lift</a:t>
            </a:r>
            <a:r>
              <a:rPr lang="en-US" dirty="0" smtClean="0"/>
              <a:t> outside his </a:t>
            </a:r>
            <a:r>
              <a:rPr lang="en-US" dirty="0" smtClean="0">
                <a:solidFill>
                  <a:srgbClr val="00B050"/>
                </a:solidFill>
              </a:rPr>
              <a:t>flat</a:t>
            </a:r>
            <a:r>
              <a:rPr lang="en-US" dirty="0" smtClean="0"/>
              <a:t>.</a:t>
            </a:r>
            <a:endParaRPr lang="en-US" dirty="0"/>
          </a:p>
        </p:txBody>
      </p:sp>
      <p:sp>
        <p:nvSpPr>
          <p:cNvPr id="6" name="Content Placeholder 5"/>
          <p:cNvSpPr>
            <a:spLocks noGrp="1"/>
          </p:cNvSpPr>
          <p:nvPr>
            <p:ph sz="half" idx="2"/>
          </p:nvPr>
        </p:nvSpPr>
        <p:spPr/>
        <p:txBody>
          <a:bodyPr/>
          <a:lstStyle/>
          <a:p>
            <a:pPr marL="0" indent="0">
              <a:buNone/>
            </a:pPr>
            <a:r>
              <a:rPr lang="en-US" dirty="0" smtClean="0"/>
              <a:t>Dave has two children. His youngest is in </a:t>
            </a:r>
            <a:r>
              <a:rPr lang="en-US" dirty="0" smtClean="0">
                <a:solidFill>
                  <a:srgbClr val="00B050"/>
                </a:solidFill>
              </a:rPr>
              <a:t>Pre-K</a:t>
            </a:r>
            <a:r>
              <a:rPr lang="en-US" dirty="0" smtClean="0"/>
              <a:t>, and his </a:t>
            </a:r>
            <a:r>
              <a:rPr lang="en-US" dirty="0" smtClean="0">
                <a:solidFill>
                  <a:srgbClr val="00B050"/>
                </a:solidFill>
              </a:rPr>
              <a:t>favorite</a:t>
            </a:r>
            <a:r>
              <a:rPr lang="en-US" dirty="0" smtClean="0"/>
              <a:t> </a:t>
            </a:r>
            <a:r>
              <a:rPr lang="en-US" dirty="0" smtClean="0">
                <a:solidFill>
                  <a:srgbClr val="00B050"/>
                </a:solidFill>
              </a:rPr>
              <a:t>color</a:t>
            </a:r>
            <a:r>
              <a:rPr lang="en-US" dirty="0" smtClean="0"/>
              <a:t> is green. His oldest is in </a:t>
            </a:r>
            <a:r>
              <a:rPr lang="en-US" dirty="0" smtClean="0">
                <a:solidFill>
                  <a:srgbClr val="00B050"/>
                </a:solidFill>
              </a:rPr>
              <a:t>3</a:t>
            </a:r>
            <a:r>
              <a:rPr lang="en-US" baseline="30000" dirty="0" smtClean="0">
                <a:solidFill>
                  <a:srgbClr val="00B050"/>
                </a:solidFill>
              </a:rPr>
              <a:t>rd</a:t>
            </a:r>
            <a:r>
              <a:rPr lang="en-US" dirty="0" smtClean="0">
                <a:solidFill>
                  <a:srgbClr val="00B050"/>
                </a:solidFill>
              </a:rPr>
              <a:t> Grade</a:t>
            </a:r>
            <a:r>
              <a:rPr lang="en-US" dirty="0" smtClean="0"/>
              <a:t>, and he loves to ride the </a:t>
            </a:r>
            <a:r>
              <a:rPr lang="en-US" dirty="0" smtClean="0">
                <a:solidFill>
                  <a:srgbClr val="00B050"/>
                </a:solidFill>
              </a:rPr>
              <a:t>elevator</a:t>
            </a:r>
            <a:r>
              <a:rPr lang="en-US" dirty="0" smtClean="0"/>
              <a:t> outside his </a:t>
            </a:r>
            <a:r>
              <a:rPr lang="en-US" dirty="0" smtClean="0">
                <a:solidFill>
                  <a:srgbClr val="00B050"/>
                </a:solidFill>
              </a:rPr>
              <a:t>apartment</a:t>
            </a:r>
            <a:r>
              <a:rPr lang="en-US" dirty="0" smtClean="0"/>
              <a:t>.</a:t>
            </a:r>
            <a:endParaRPr lang="en-US" dirty="0"/>
          </a:p>
        </p:txBody>
      </p:sp>
    </p:spTree>
    <p:extLst>
      <p:ext uri="{BB962C8B-B14F-4D97-AF65-F5344CB8AC3E}">
        <p14:creationId xmlns:p14="http://schemas.microsoft.com/office/powerpoint/2010/main" val="110522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wd">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so subtle linguistics…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507070688"/>
              </p:ext>
            </p:extLst>
          </p:nvPr>
        </p:nvGraphicFramePr>
        <p:xfrm>
          <a:off x="762000" y="2346960"/>
          <a:ext cx="7543800" cy="2834640"/>
        </p:xfrm>
        <a:graphic>
          <a:graphicData uri="http://schemas.openxmlformats.org/drawingml/2006/table">
            <a:tbl>
              <a:tblPr firstRow="1" bandRow="1">
                <a:tableStyleId>{912C8C85-51F0-491E-9774-3900AFEF0FD7}</a:tableStyleId>
              </a:tblPr>
              <a:tblGrid>
                <a:gridCol w="3657600"/>
                <a:gridCol w="1828800"/>
                <a:gridCol w="2057400"/>
              </a:tblGrid>
              <a:tr h="0">
                <a:tc>
                  <a:txBody>
                    <a:bodyPr/>
                    <a:lstStyle/>
                    <a:p>
                      <a:r>
                        <a:rPr lang="en-US" dirty="0" smtClean="0">
                          <a:solidFill>
                            <a:schemeClr val="bg1">
                              <a:lumMod val="95000"/>
                            </a:schemeClr>
                          </a:solidFill>
                        </a:rPr>
                        <a:t>Sentence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Extended Phrase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Rhymes With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I’ve got a sore </a:t>
                      </a:r>
                      <a:r>
                        <a:rPr lang="en-US" dirty="0" err="1" smtClean="0">
                          <a:solidFill>
                            <a:schemeClr val="bg1">
                              <a:lumMod val="95000"/>
                            </a:schemeClr>
                          </a:solidFill>
                        </a:rPr>
                        <a:t>billy</a:t>
                      </a:r>
                      <a:r>
                        <a:rPr lang="en-US" dirty="0" smtClean="0">
                          <a:solidFill>
                            <a:schemeClr val="bg1">
                              <a:lumMod val="95000"/>
                            </a:schemeClr>
                          </a:solidFill>
                        </a:rPr>
                        <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Billy Goat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Throat</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That’s a nasty old </a:t>
                      </a:r>
                      <a:r>
                        <a:rPr lang="en-US" dirty="0" err="1" smtClean="0">
                          <a:solidFill>
                            <a:schemeClr val="bg1">
                              <a:lumMod val="95000"/>
                            </a:schemeClr>
                          </a:solidFill>
                        </a:rPr>
                        <a:t>boris</a:t>
                      </a:r>
                      <a:r>
                        <a:rPr lang="en-US" dirty="0" smtClean="0">
                          <a:solidFill>
                            <a:schemeClr val="bg1">
                              <a:lumMod val="95000"/>
                            </a:schemeClr>
                          </a:solidFill>
                        </a:rPr>
                        <a:t> you’ve got there son.</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Boris</a:t>
                      </a:r>
                      <a:r>
                        <a:rPr lang="en-US" baseline="0" dirty="0" smtClean="0">
                          <a:solidFill>
                            <a:schemeClr val="bg1">
                              <a:lumMod val="95000"/>
                            </a:schemeClr>
                          </a:solidFill>
                        </a:rPr>
                        <a:t> Karloff</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Cough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Ere, you’ve got your brass wrong!</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Brass Tacks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Facts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a:t>
                      </a:r>
                      <a:r>
                        <a:rPr lang="en-US" dirty="0" err="1" smtClean="0">
                          <a:solidFill>
                            <a:schemeClr val="bg1">
                              <a:lumMod val="95000"/>
                            </a:schemeClr>
                          </a:solidFill>
                        </a:rPr>
                        <a:t>ow</a:t>
                      </a:r>
                      <a:r>
                        <a:rPr lang="en-US" dirty="0" smtClean="0">
                          <a:solidFill>
                            <a:schemeClr val="bg1">
                              <a:lumMod val="95000"/>
                            </a:schemeClr>
                          </a:solidFill>
                        </a:rPr>
                        <a:t> about a Brittney?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Brittney</a:t>
                      </a:r>
                      <a:r>
                        <a:rPr lang="en-US" baseline="0" dirty="0" smtClean="0">
                          <a:solidFill>
                            <a:schemeClr val="bg1">
                              <a:lumMod val="95000"/>
                            </a:schemeClr>
                          </a:solidFill>
                        </a:rPr>
                        <a:t> Spears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Beers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We’re all in Barney!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Barney Rubble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Trouble</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Think</a:t>
                      </a:r>
                      <a:r>
                        <a:rPr lang="en-US" baseline="0" dirty="0" smtClean="0">
                          <a:solidFill>
                            <a:schemeClr val="bg1">
                              <a:lumMod val="95000"/>
                            </a:schemeClr>
                          </a:solidFill>
                        </a:rPr>
                        <a:t> he’s been smoking a bit of Bob</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Bob</a:t>
                      </a:r>
                      <a:r>
                        <a:rPr lang="en-US" baseline="0" dirty="0" smtClean="0">
                          <a:solidFill>
                            <a:schemeClr val="bg1">
                              <a:lumMod val="95000"/>
                            </a:schemeClr>
                          </a:solidFill>
                        </a:rPr>
                        <a:t> Hope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(you</a:t>
                      </a:r>
                      <a:r>
                        <a:rPr lang="en-US" baseline="0" dirty="0" smtClean="0">
                          <a:solidFill>
                            <a:schemeClr val="bg1">
                              <a:lumMod val="95000"/>
                            </a:schemeClr>
                          </a:solidFill>
                        </a:rPr>
                        <a:t> get the idea)</a:t>
                      </a:r>
                      <a:endParaRPr lang="en-US" dirty="0">
                        <a:solidFill>
                          <a:schemeClr val="bg1">
                            <a:lumMod val="95000"/>
                          </a:schemeClr>
                        </a:solidFill>
                      </a:endParaRPr>
                    </a:p>
                  </a:txBody>
                  <a:tcPr/>
                </a:tc>
              </a:tr>
            </a:tbl>
          </a:graphicData>
        </a:graphic>
      </p:graphicFrame>
    </p:spTree>
    <p:extLst>
      <p:ext uri="{BB962C8B-B14F-4D97-AF65-F5344CB8AC3E}">
        <p14:creationId xmlns:p14="http://schemas.microsoft.com/office/powerpoint/2010/main" val="41864984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CoffeeScript is not a replacement for </a:t>
            </a:r>
            <a:r>
              <a:rPr lang="en-US" i="1" dirty="0" smtClean="0"/>
              <a:t>Learning</a:t>
            </a:r>
            <a:r>
              <a:rPr lang="en-US" dirty="0" smtClean="0"/>
              <a:t> JavaScript</a:t>
            </a:r>
            <a:endParaRPr lang="en-US" dirty="0"/>
          </a:p>
        </p:txBody>
      </p:sp>
      <p:sp>
        <p:nvSpPr>
          <p:cNvPr id="6" name="Text Placeholder 5"/>
          <p:cNvSpPr>
            <a:spLocks noGrp="1"/>
          </p:cNvSpPr>
          <p:nvPr>
            <p:ph type="body" idx="1"/>
          </p:nvPr>
        </p:nvSpPr>
        <p:spPr/>
        <p:txBody>
          <a:bodyPr>
            <a:normAutofit/>
          </a:bodyPr>
          <a:lstStyle/>
          <a:p>
            <a:r>
              <a:rPr lang="en-US" sz="2400" dirty="0" smtClean="0"/>
              <a:t>CoffeeScript Axiom #1</a:t>
            </a:r>
            <a:endParaRPr lang="en-US" sz="2400" dirty="0"/>
          </a:p>
        </p:txBody>
      </p:sp>
    </p:spTree>
    <p:extLst>
      <p:ext uri="{BB962C8B-B14F-4D97-AF65-F5344CB8AC3E}">
        <p14:creationId xmlns:p14="http://schemas.microsoft.com/office/powerpoint/2010/main" val="564383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 y="0"/>
            <a:ext cx="968644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Callout 3"/>
          <p:cNvSpPr/>
          <p:nvPr/>
        </p:nvSpPr>
        <p:spPr>
          <a:xfrm>
            <a:off x="-9040" y="457200"/>
            <a:ext cx="3895240" cy="2743200"/>
          </a:xfrm>
          <a:prstGeom prst="wedgeEllipseCallout">
            <a:avLst>
              <a:gd name="adj1" fmla="val 52859"/>
              <a:gd name="adj2" fmla="val 6865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tx1"/>
                </a:solidFill>
                <a:latin typeface="DistrictThin" pitchFamily="2" charset="0"/>
              </a:rPr>
              <a:t>Put the Coffee(Script) Down! Coffee(Script) is for Closers!</a:t>
            </a:r>
            <a:endParaRPr lang="en-US" sz="2400" b="1" dirty="0">
              <a:solidFill>
                <a:schemeClr val="tx1"/>
              </a:solidFill>
              <a:latin typeface="DistrictThin" pitchFamily="2" charset="0"/>
            </a:endParaRPr>
          </a:p>
        </p:txBody>
      </p:sp>
    </p:spTree>
    <p:extLst>
      <p:ext uri="{BB962C8B-B14F-4D97-AF65-F5344CB8AC3E}">
        <p14:creationId xmlns:p14="http://schemas.microsoft.com/office/powerpoint/2010/main" val="22044974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Compiles</a:t>
            </a:r>
            <a:r>
              <a:rPr lang="en-US" baseline="0" dirty="0" smtClean="0"/>
              <a:t> 1:1 to JavaScript</a:t>
            </a:r>
            <a:endParaRPr lang="en-US" dirty="0"/>
          </a:p>
        </p:txBody>
      </p:sp>
      <p:sp>
        <p:nvSpPr>
          <p:cNvPr id="3" name="Text Placeholder 2"/>
          <p:cNvSpPr>
            <a:spLocks noGrp="1"/>
          </p:cNvSpPr>
          <p:nvPr>
            <p:ph type="body" idx="1"/>
          </p:nvPr>
        </p:nvSpPr>
        <p:spPr/>
        <p:txBody>
          <a:bodyPr>
            <a:normAutofit/>
          </a:bodyPr>
          <a:lstStyle/>
          <a:p>
            <a:r>
              <a:rPr lang="en-US" sz="2400" dirty="0" smtClean="0"/>
              <a:t>1:1 being Concept</a:t>
            </a:r>
            <a:r>
              <a:rPr lang="en-US" sz="2400" baseline="0" dirty="0" smtClean="0"/>
              <a:t> to Concept</a:t>
            </a:r>
          </a:p>
        </p:txBody>
      </p:sp>
    </p:spTree>
    <p:extLst>
      <p:ext uri="{BB962C8B-B14F-4D97-AF65-F5344CB8AC3E}">
        <p14:creationId xmlns:p14="http://schemas.microsoft.com/office/powerpoint/2010/main" val="4972183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dirty="0"/>
              <a:t>numbers = [1..10]</a:t>
            </a:r>
          </a:p>
          <a:p>
            <a:pPr marL="0" indent="0">
              <a:buNone/>
            </a:pPr>
            <a:endParaRPr lang="en-US" dirty="0"/>
          </a:p>
          <a:p>
            <a:pPr marL="0" indent="0">
              <a:buNone/>
            </a:pPr>
            <a:r>
              <a:rPr lang="en-US" dirty="0" err="1"/>
              <a:t>printNum</a:t>
            </a:r>
            <a:r>
              <a:rPr lang="en-US" dirty="0"/>
              <a:t> = (number) -&gt;</a:t>
            </a:r>
          </a:p>
          <a:p>
            <a:pPr marL="0" indent="0">
              <a:buNone/>
            </a:pPr>
            <a:r>
              <a:rPr lang="en-US" dirty="0"/>
              <a:t>  console.log "This is number #{number}"</a:t>
            </a:r>
          </a:p>
          <a:p>
            <a:pPr marL="0" indent="0">
              <a:buNone/>
            </a:pPr>
            <a:endParaRPr lang="en-US" dirty="0"/>
          </a:p>
          <a:p>
            <a:pPr marL="0" indent="0">
              <a:buNone/>
            </a:pPr>
            <a:r>
              <a:rPr lang="en-US" dirty="0" err="1"/>
              <a:t>printNum</a:t>
            </a:r>
            <a:r>
              <a:rPr lang="en-US" dirty="0"/>
              <a:t> for </a:t>
            </a:r>
            <a:r>
              <a:rPr lang="en-US" dirty="0" err="1"/>
              <a:t>num</a:t>
            </a:r>
            <a:r>
              <a:rPr lang="en-US" dirty="0"/>
              <a:t> in numbers</a:t>
            </a:r>
            <a:endParaRPr lang="en-US" dirty="0"/>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fontScale="85000" lnSpcReduction="20000"/>
          </a:bodyPr>
          <a:lstStyle/>
          <a:p>
            <a:pPr marL="0" indent="0">
              <a:buNone/>
            </a:pPr>
            <a:r>
              <a:rPr lang="en-US" dirty="0" err="1"/>
              <a:t>var</a:t>
            </a:r>
            <a:r>
              <a:rPr lang="en-US" dirty="0"/>
              <a:t> </a:t>
            </a:r>
            <a:r>
              <a:rPr lang="en-US" dirty="0" err="1"/>
              <a:t>num</a:t>
            </a:r>
            <a:r>
              <a:rPr lang="en-US" dirty="0"/>
              <a:t>, numbers, </a:t>
            </a:r>
            <a:r>
              <a:rPr lang="en-US" dirty="0" err="1"/>
              <a:t>printNum</a:t>
            </a:r>
            <a:r>
              <a:rPr lang="en-US" dirty="0"/>
              <a:t>, _</a:t>
            </a:r>
            <a:r>
              <a:rPr lang="en-US" dirty="0" err="1"/>
              <a:t>i</a:t>
            </a:r>
            <a:r>
              <a:rPr lang="en-US" dirty="0"/>
              <a:t>, _</a:t>
            </a:r>
            <a:r>
              <a:rPr lang="en-US" dirty="0" err="1"/>
              <a:t>len</a:t>
            </a:r>
            <a:r>
              <a:rPr lang="en-US" dirty="0" smtClean="0"/>
              <a:t>;</a:t>
            </a:r>
          </a:p>
          <a:p>
            <a:pPr marL="0" indent="0">
              <a:buNone/>
            </a:pPr>
            <a:r>
              <a:rPr lang="en-US" dirty="0" smtClean="0"/>
              <a:t>numbers </a:t>
            </a:r>
            <a:r>
              <a:rPr lang="en-US" dirty="0"/>
              <a:t>= [1, 2, 3, 4, 5, 6, 7, 8, 9, 10];</a:t>
            </a:r>
          </a:p>
          <a:p>
            <a:pPr marL="0" indent="0">
              <a:buNone/>
            </a:pPr>
            <a:endParaRPr lang="en-US" dirty="0" smtClean="0"/>
          </a:p>
          <a:p>
            <a:pPr marL="0" indent="0">
              <a:buNone/>
            </a:pPr>
            <a:r>
              <a:rPr lang="en-US" dirty="0" err="1" smtClean="0"/>
              <a:t>printNum</a:t>
            </a:r>
            <a:r>
              <a:rPr lang="en-US" dirty="0" smtClean="0"/>
              <a:t> </a:t>
            </a:r>
            <a:r>
              <a:rPr lang="en-US" dirty="0"/>
              <a:t>= function(number) {</a:t>
            </a:r>
          </a:p>
          <a:p>
            <a:pPr marL="0" indent="0">
              <a:buNone/>
            </a:pPr>
            <a:r>
              <a:rPr lang="en-US" dirty="0"/>
              <a:t>  return console.log("This is number " + number);</a:t>
            </a:r>
          </a:p>
          <a:p>
            <a:pPr marL="0" indent="0">
              <a:buNone/>
            </a:pPr>
            <a:r>
              <a:rPr lang="en-US" dirty="0"/>
              <a:t>};</a:t>
            </a:r>
          </a:p>
          <a:p>
            <a:pPr marL="0" indent="0">
              <a:buNone/>
            </a:pPr>
            <a:endParaRPr lang="en-US" dirty="0" smtClean="0"/>
          </a:p>
          <a:p>
            <a:pPr marL="0" indent="0">
              <a:buNone/>
            </a:pPr>
            <a:r>
              <a:rPr lang="en-US" dirty="0" smtClean="0"/>
              <a:t>for </a:t>
            </a:r>
            <a:r>
              <a:rPr lang="en-US" dirty="0"/>
              <a:t>(_</a:t>
            </a:r>
            <a:r>
              <a:rPr lang="en-US" dirty="0" err="1"/>
              <a:t>i</a:t>
            </a:r>
            <a:r>
              <a:rPr lang="en-US" dirty="0"/>
              <a:t> = 0, _</a:t>
            </a:r>
            <a:r>
              <a:rPr lang="en-US" dirty="0" err="1"/>
              <a:t>len</a:t>
            </a:r>
            <a:r>
              <a:rPr lang="en-US" dirty="0"/>
              <a:t> = </a:t>
            </a:r>
            <a:r>
              <a:rPr lang="en-US" dirty="0" err="1"/>
              <a:t>numbers.length</a:t>
            </a:r>
            <a:r>
              <a:rPr lang="en-US" dirty="0"/>
              <a:t>; _</a:t>
            </a:r>
            <a:r>
              <a:rPr lang="en-US" dirty="0" err="1"/>
              <a:t>i</a:t>
            </a:r>
            <a:r>
              <a:rPr lang="en-US" dirty="0"/>
              <a:t> &lt; _</a:t>
            </a:r>
            <a:r>
              <a:rPr lang="en-US" dirty="0" err="1"/>
              <a:t>len</a:t>
            </a:r>
            <a:r>
              <a:rPr lang="en-US" dirty="0"/>
              <a:t>; _</a:t>
            </a:r>
            <a:r>
              <a:rPr lang="en-US" dirty="0" err="1"/>
              <a:t>i</a:t>
            </a:r>
            <a:r>
              <a:rPr lang="en-US" dirty="0"/>
              <a:t>++) {</a:t>
            </a:r>
          </a:p>
          <a:p>
            <a:pPr marL="0" indent="0">
              <a:buNone/>
            </a:pPr>
            <a:r>
              <a:rPr lang="en-US" dirty="0"/>
              <a:t>  </a:t>
            </a:r>
            <a:r>
              <a:rPr lang="en-US" dirty="0" err="1"/>
              <a:t>num</a:t>
            </a:r>
            <a:r>
              <a:rPr lang="en-US" dirty="0"/>
              <a:t> = numbers[_</a:t>
            </a:r>
            <a:r>
              <a:rPr lang="en-US" dirty="0" err="1"/>
              <a:t>i</a:t>
            </a:r>
            <a:r>
              <a:rPr lang="en-US" dirty="0"/>
              <a:t>];</a:t>
            </a:r>
          </a:p>
          <a:p>
            <a:pPr marL="0" indent="0">
              <a:buNone/>
            </a:pPr>
            <a:r>
              <a:rPr lang="en-US" dirty="0"/>
              <a:t>  </a:t>
            </a:r>
            <a:r>
              <a:rPr lang="en-US" dirty="0" err="1"/>
              <a:t>printNum</a:t>
            </a:r>
            <a:r>
              <a:rPr lang="en-US" dirty="0"/>
              <a:t>;</a:t>
            </a:r>
          </a:p>
          <a:p>
            <a:pPr marL="0" indent="0">
              <a:buNone/>
            </a:pPr>
            <a:r>
              <a:rPr lang="en-US" dirty="0"/>
              <a:t>}</a:t>
            </a:r>
            <a:endParaRPr lang="en-US" dirty="0"/>
          </a:p>
        </p:txBody>
      </p:sp>
    </p:spTree>
    <p:extLst>
      <p:ext uri="{BB962C8B-B14F-4D97-AF65-F5344CB8AC3E}">
        <p14:creationId xmlns:p14="http://schemas.microsoft.com/office/powerpoint/2010/main" val="324712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0" end="0"/>
                                            </p:txEl>
                                          </p:spTgt>
                                        </p:tgtEl>
                                        <p:attrNameLst>
                                          <p:attrName>style.color</p:attrName>
                                        </p:attrNameLst>
                                      </p:cBhvr>
                                      <p:to>
                                        <a:srgbClr val="C0504D"/>
                                      </p:to>
                                    </p:animClr>
                                    <p:animClr clrSpc="rgb" dir="cw">
                                      <p:cBhvr>
                                        <p:cTn id="7" dur="500" fill="hold"/>
                                        <p:tgtEl>
                                          <p:spTgt spid="6">
                                            <p:txEl>
                                              <p:pRg st="0" end="0"/>
                                            </p:txEl>
                                          </p:spTgt>
                                        </p:tgtEl>
                                        <p:attrNameLst>
                                          <p:attrName>fillcolor</p:attrName>
                                        </p:attrNameLst>
                                      </p:cBhvr>
                                      <p:to>
                                        <a:srgbClr val="C0504D"/>
                                      </p:to>
                                    </p:animClr>
                                    <p:set>
                                      <p:cBhvr>
                                        <p:cTn id="8" dur="500" fill="hold"/>
                                        <p:tgtEl>
                                          <p:spTgt spid="6">
                                            <p:txEl>
                                              <p:pRg st="0" end="0"/>
                                            </p:txEl>
                                          </p:spTgt>
                                        </p:tgtEl>
                                        <p:attrNameLst>
                                          <p:attrName>fill.type</p:attrName>
                                        </p:attrNameLst>
                                      </p:cBhvr>
                                      <p:to>
                                        <p:strVal val="solid"/>
                                      </p:to>
                                    </p:set>
                                    <p:set>
                                      <p:cBhvr>
                                        <p:cTn id="9" dur="500" fill="hold"/>
                                        <p:tgtEl>
                                          <p:spTgt spid="6">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1" end="1"/>
                                            </p:txEl>
                                          </p:spTgt>
                                        </p:tgtEl>
                                        <p:attrNameLst>
                                          <p:attrName>style.color</p:attrName>
                                        </p:attrNameLst>
                                      </p:cBhvr>
                                      <p:to>
                                        <a:srgbClr val="C0504D"/>
                                      </p:to>
                                    </p:animClr>
                                    <p:animClr clrSpc="rgb" dir="cw">
                                      <p:cBhvr>
                                        <p:cTn id="14" dur="500" fill="hold"/>
                                        <p:tgtEl>
                                          <p:spTgt spid="8">
                                            <p:txEl>
                                              <p:pRg st="1" end="1"/>
                                            </p:txEl>
                                          </p:spTgt>
                                        </p:tgtEl>
                                        <p:attrNameLst>
                                          <p:attrName>fillcolor</p:attrName>
                                        </p:attrNameLst>
                                      </p:cBhvr>
                                      <p:to>
                                        <a:srgbClr val="C0504D"/>
                                      </p:to>
                                    </p:animClr>
                                    <p:set>
                                      <p:cBhvr>
                                        <p:cTn id="15" dur="500" fill="hold"/>
                                        <p:tgtEl>
                                          <p:spTgt spid="8">
                                            <p:txEl>
                                              <p:pRg st="1" end="1"/>
                                            </p:txEl>
                                          </p:spTgt>
                                        </p:tgtEl>
                                        <p:attrNameLst>
                                          <p:attrName>fill.type</p:attrName>
                                        </p:attrNameLst>
                                      </p:cBhvr>
                                      <p:to>
                                        <p:strVal val="solid"/>
                                      </p:to>
                                    </p:set>
                                    <p:set>
                                      <p:cBhvr>
                                        <p:cTn id="16" dur="500" fill="hold"/>
                                        <p:tgtEl>
                                          <p:spTgt spid="8">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dirty="0"/>
              <a:t>numbers = [1..10]</a:t>
            </a:r>
          </a:p>
          <a:p>
            <a:pPr marL="0" indent="0">
              <a:buNone/>
            </a:pPr>
            <a:endParaRPr lang="en-US" dirty="0"/>
          </a:p>
          <a:p>
            <a:pPr marL="0" indent="0">
              <a:buNone/>
            </a:pPr>
            <a:r>
              <a:rPr lang="en-US" dirty="0" err="1"/>
              <a:t>printNum</a:t>
            </a:r>
            <a:r>
              <a:rPr lang="en-US" dirty="0"/>
              <a:t> = (number) -&gt;</a:t>
            </a:r>
          </a:p>
          <a:p>
            <a:pPr marL="0" indent="0">
              <a:buNone/>
            </a:pPr>
            <a:r>
              <a:rPr lang="en-US" dirty="0"/>
              <a:t>  console.log "This is number #{number}"</a:t>
            </a:r>
          </a:p>
          <a:p>
            <a:pPr marL="0" indent="0">
              <a:buNone/>
            </a:pPr>
            <a:endParaRPr lang="en-US" dirty="0"/>
          </a:p>
          <a:p>
            <a:pPr marL="0" indent="0">
              <a:buNone/>
            </a:pPr>
            <a:r>
              <a:rPr lang="en-US" dirty="0" err="1"/>
              <a:t>printNum</a:t>
            </a:r>
            <a:r>
              <a:rPr lang="en-US" dirty="0"/>
              <a:t> for </a:t>
            </a:r>
            <a:r>
              <a:rPr lang="en-US" dirty="0" err="1"/>
              <a:t>num</a:t>
            </a:r>
            <a:r>
              <a:rPr lang="en-US" dirty="0"/>
              <a:t> in numbers</a:t>
            </a:r>
            <a:endParaRPr lang="en-US" dirty="0"/>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fontScale="85000" lnSpcReduction="20000"/>
          </a:bodyPr>
          <a:lstStyle/>
          <a:p>
            <a:pPr marL="0" indent="0">
              <a:buNone/>
            </a:pPr>
            <a:r>
              <a:rPr lang="en-US" dirty="0" err="1"/>
              <a:t>var</a:t>
            </a:r>
            <a:r>
              <a:rPr lang="en-US" dirty="0"/>
              <a:t> </a:t>
            </a:r>
            <a:r>
              <a:rPr lang="en-US" dirty="0" err="1"/>
              <a:t>num</a:t>
            </a:r>
            <a:r>
              <a:rPr lang="en-US" dirty="0"/>
              <a:t>, numbers, </a:t>
            </a:r>
            <a:r>
              <a:rPr lang="en-US" dirty="0" err="1"/>
              <a:t>printNum</a:t>
            </a:r>
            <a:r>
              <a:rPr lang="en-US" dirty="0"/>
              <a:t>, _</a:t>
            </a:r>
            <a:r>
              <a:rPr lang="en-US" dirty="0" err="1"/>
              <a:t>i</a:t>
            </a:r>
            <a:r>
              <a:rPr lang="en-US" dirty="0"/>
              <a:t>, _</a:t>
            </a:r>
            <a:r>
              <a:rPr lang="en-US" dirty="0" err="1"/>
              <a:t>len</a:t>
            </a:r>
            <a:r>
              <a:rPr lang="en-US" dirty="0" smtClean="0"/>
              <a:t>;</a:t>
            </a:r>
          </a:p>
          <a:p>
            <a:pPr marL="0" indent="0">
              <a:buNone/>
            </a:pPr>
            <a:r>
              <a:rPr lang="en-US" dirty="0" smtClean="0"/>
              <a:t>numbers </a:t>
            </a:r>
            <a:r>
              <a:rPr lang="en-US" dirty="0"/>
              <a:t>= [1, 2, 3, 4, 5, 6, 7, 8, 9, 10];</a:t>
            </a:r>
          </a:p>
          <a:p>
            <a:pPr marL="0" indent="0">
              <a:buNone/>
            </a:pPr>
            <a:endParaRPr lang="en-US" dirty="0" smtClean="0"/>
          </a:p>
          <a:p>
            <a:pPr marL="0" indent="0">
              <a:buNone/>
            </a:pPr>
            <a:r>
              <a:rPr lang="en-US" dirty="0" err="1" smtClean="0"/>
              <a:t>printNum</a:t>
            </a:r>
            <a:r>
              <a:rPr lang="en-US" dirty="0" smtClean="0"/>
              <a:t> </a:t>
            </a:r>
            <a:r>
              <a:rPr lang="en-US" dirty="0"/>
              <a:t>= function(number) {</a:t>
            </a:r>
          </a:p>
          <a:p>
            <a:pPr marL="0" indent="0">
              <a:buNone/>
            </a:pPr>
            <a:r>
              <a:rPr lang="en-US" dirty="0"/>
              <a:t>  return console.log("This is number " + number);</a:t>
            </a:r>
          </a:p>
          <a:p>
            <a:pPr marL="0" indent="0">
              <a:buNone/>
            </a:pPr>
            <a:r>
              <a:rPr lang="en-US" dirty="0"/>
              <a:t>};</a:t>
            </a:r>
          </a:p>
          <a:p>
            <a:pPr marL="0" indent="0">
              <a:buNone/>
            </a:pPr>
            <a:endParaRPr lang="en-US" dirty="0" smtClean="0"/>
          </a:p>
          <a:p>
            <a:pPr marL="0" indent="0">
              <a:buNone/>
            </a:pPr>
            <a:r>
              <a:rPr lang="en-US" dirty="0" smtClean="0"/>
              <a:t>for </a:t>
            </a:r>
            <a:r>
              <a:rPr lang="en-US" dirty="0"/>
              <a:t>(_</a:t>
            </a:r>
            <a:r>
              <a:rPr lang="en-US" dirty="0" err="1"/>
              <a:t>i</a:t>
            </a:r>
            <a:r>
              <a:rPr lang="en-US" dirty="0"/>
              <a:t> = 0, _</a:t>
            </a:r>
            <a:r>
              <a:rPr lang="en-US" dirty="0" err="1"/>
              <a:t>len</a:t>
            </a:r>
            <a:r>
              <a:rPr lang="en-US" dirty="0"/>
              <a:t> = </a:t>
            </a:r>
            <a:r>
              <a:rPr lang="en-US" dirty="0" err="1"/>
              <a:t>numbers.length</a:t>
            </a:r>
            <a:r>
              <a:rPr lang="en-US" dirty="0"/>
              <a:t>; _</a:t>
            </a:r>
            <a:r>
              <a:rPr lang="en-US" dirty="0" err="1"/>
              <a:t>i</a:t>
            </a:r>
            <a:r>
              <a:rPr lang="en-US" dirty="0"/>
              <a:t> &lt; _</a:t>
            </a:r>
            <a:r>
              <a:rPr lang="en-US" dirty="0" err="1"/>
              <a:t>len</a:t>
            </a:r>
            <a:r>
              <a:rPr lang="en-US" dirty="0"/>
              <a:t>; _</a:t>
            </a:r>
            <a:r>
              <a:rPr lang="en-US" dirty="0" err="1"/>
              <a:t>i</a:t>
            </a:r>
            <a:r>
              <a:rPr lang="en-US" dirty="0"/>
              <a:t>++) {</a:t>
            </a:r>
          </a:p>
          <a:p>
            <a:pPr marL="0" indent="0">
              <a:buNone/>
            </a:pPr>
            <a:r>
              <a:rPr lang="en-US" dirty="0"/>
              <a:t>  </a:t>
            </a:r>
            <a:r>
              <a:rPr lang="en-US" dirty="0" err="1"/>
              <a:t>num</a:t>
            </a:r>
            <a:r>
              <a:rPr lang="en-US" dirty="0"/>
              <a:t> = numbers[_</a:t>
            </a:r>
            <a:r>
              <a:rPr lang="en-US" dirty="0" err="1"/>
              <a:t>i</a:t>
            </a:r>
            <a:r>
              <a:rPr lang="en-US" dirty="0"/>
              <a:t>];</a:t>
            </a:r>
          </a:p>
          <a:p>
            <a:pPr marL="0" indent="0">
              <a:buNone/>
            </a:pPr>
            <a:r>
              <a:rPr lang="en-US" dirty="0"/>
              <a:t>  </a:t>
            </a:r>
            <a:r>
              <a:rPr lang="en-US" dirty="0" err="1"/>
              <a:t>printNum</a:t>
            </a:r>
            <a:r>
              <a:rPr lang="en-US" dirty="0"/>
              <a:t>;</a:t>
            </a:r>
          </a:p>
          <a:p>
            <a:pPr marL="0" indent="0">
              <a:buNone/>
            </a:pPr>
            <a:r>
              <a:rPr lang="en-US" dirty="0"/>
              <a:t>}</a:t>
            </a:r>
            <a:endParaRPr lang="en-US" dirty="0"/>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2" end="2"/>
                                            </p:txEl>
                                          </p:spTgt>
                                        </p:tgtEl>
                                        <p:attrNameLst>
                                          <p:attrName>style.color</p:attrName>
                                        </p:attrNameLst>
                                      </p:cBhvr>
                                      <p:to>
                                        <a:schemeClr val="accent2"/>
                                      </p:to>
                                    </p:animClr>
                                    <p:animClr clrSpc="rgb" dir="cw">
                                      <p:cBhvr>
                                        <p:cTn id="7" dur="500" fill="hold"/>
                                        <p:tgtEl>
                                          <p:spTgt spid="6">
                                            <p:txEl>
                                              <p:pRg st="2" end="2"/>
                                            </p:txEl>
                                          </p:spTgt>
                                        </p:tgtEl>
                                        <p:attrNameLst>
                                          <p:attrName>fillcolor</p:attrName>
                                        </p:attrNameLst>
                                      </p:cBhvr>
                                      <p:to>
                                        <a:schemeClr val="accent2"/>
                                      </p:to>
                                    </p:animClr>
                                    <p:set>
                                      <p:cBhvr>
                                        <p:cTn id="8" dur="500" fill="hold"/>
                                        <p:tgtEl>
                                          <p:spTgt spid="6">
                                            <p:txEl>
                                              <p:pRg st="2" end="2"/>
                                            </p:txEl>
                                          </p:spTgt>
                                        </p:tgtEl>
                                        <p:attrNameLst>
                                          <p:attrName>fill.type</p:attrName>
                                        </p:attrNameLst>
                                      </p:cBhvr>
                                      <p:to>
                                        <p:strVal val="solid"/>
                                      </p:to>
                                    </p:set>
                                    <p:set>
                                      <p:cBhvr>
                                        <p:cTn id="9" dur="500" fill="hold"/>
                                        <p:tgtEl>
                                          <p:spTgt spid="6">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3" end="3"/>
                                            </p:txEl>
                                          </p:spTgt>
                                        </p:tgtEl>
                                        <p:attrNameLst>
                                          <p:attrName>style.color</p:attrName>
                                        </p:attrNameLst>
                                      </p:cBhvr>
                                      <p:to>
                                        <a:schemeClr val="accent2"/>
                                      </p:to>
                                    </p:animClr>
                                    <p:animClr clrSpc="rgb" dir="cw">
                                      <p:cBhvr>
                                        <p:cTn id="14" dur="500" fill="hold"/>
                                        <p:tgtEl>
                                          <p:spTgt spid="8">
                                            <p:txEl>
                                              <p:pRg st="3" end="3"/>
                                            </p:txEl>
                                          </p:spTgt>
                                        </p:tgtEl>
                                        <p:attrNameLst>
                                          <p:attrName>fillcolor</p:attrName>
                                        </p:attrNameLst>
                                      </p:cBhvr>
                                      <p:to>
                                        <a:schemeClr val="accent2"/>
                                      </p:to>
                                    </p:animClr>
                                    <p:set>
                                      <p:cBhvr>
                                        <p:cTn id="15" dur="500" fill="hold"/>
                                        <p:tgtEl>
                                          <p:spTgt spid="8">
                                            <p:txEl>
                                              <p:pRg st="3" end="3"/>
                                            </p:txEl>
                                          </p:spTgt>
                                        </p:tgtEl>
                                        <p:attrNameLst>
                                          <p:attrName>fill.type</p:attrName>
                                        </p:attrNameLst>
                                      </p:cBhvr>
                                      <p:to>
                                        <p:strVal val="solid"/>
                                      </p:to>
                                    </p:set>
                                    <p:set>
                                      <p:cBhvr>
                                        <p:cTn id="16" dur="500" fill="hold"/>
                                        <p:tgtEl>
                                          <p:spTgt spid="8">
                                            <p:txEl>
                                              <p:pRg st="3" end="3"/>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5" end="5"/>
                                            </p:txEl>
                                          </p:spTgt>
                                        </p:tgtEl>
                                        <p:attrNameLst>
                                          <p:attrName>style.color</p:attrName>
                                        </p:attrNameLst>
                                      </p:cBhvr>
                                      <p:to>
                                        <a:schemeClr val="accent2"/>
                                      </p:to>
                                    </p:animClr>
                                    <p:animClr clrSpc="rgb" dir="cw">
                                      <p:cBhvr>
                                        <p:cTn id="19" dur="500" fill="hold"/>
                                        <p:tgtEl>
                                          <p:spTgt spid="8">
                                            <p:txEl>
                                              <p:pRg st="5" end="5"/>
                                            </p:txEl>
                                          </p:spTgt>
                                        </p:tgtEl>
                                        <p:attrNameLst>
                                          <p:attrName>fillcolor</p:attrName>
                                        </p:attrNameLst>
                                      </p:cBhvr>
                                      <p:to>
                                        <a:schemeClr val="accent2"/>
                                      </p:to>
                                    </p:animClr>
                                    <p:set>
                                      <p:cBhvr>
                                        <p:cTn id="20" dur="500" fill="hold"/>
                                        <p:tgtEl>
                                          <p:spTgt spid="8">
                                            <p:txEl>
                                              <p:pRg st="5" end="5"/>
                                            </p:txEl>
                                          </p:spTgt>
                                        </p:tgtEl>
                                        <p:attrNameLst>
                                          <p:attrName>fill.type</p:attrName>
                                        </p:attrNameLst>
                                      </p:cBhvr>
                                      <p:to>
                                        <p:strVal val="solid"/>
                                      </p:to>
                                    </p:set>
                                    <p:set>
                                      <p:cBhvr>
                                        <p:cTn id="21" dur="500" fill="hold"/>
                                        <p:tgtEl>
                                          <p:spTgt spid="8">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dirty="0"/>
              <a:t>numbers = [1..10]</a:t>
            </a:r>
          </a:p>
          <a:p>
            <a:pPr marL="0" indent="0">
              <a:buNone/>
            </a:pPr>
            <a:endParaRPr lang="en-US" dirty="0"/>
          </a:p>
          <a:p>
            <a:pPr marL="0" indent="0">
              <a:buNone/>
            </a:pPr>
            <a:r>
              <a:rPr lang="en-US" dirty="0" err="1"/>
              <a:t>printNum</a:t>
            </a:r>
            <a:r>
              <a:rPr lang="en-US" dirty="0"/>
              <a:t> = (number) -&gt;</a:t>
            </a:r>
          </a:p>
          <a:p>
            <a:pPr marL="0" indent="0">
              <a:buNone/>
            </a:pPr>
            <a:r>
              <a:rPr lang="en-US" dirty="0"/>
              <a:t>  console.log "This is number #{number}"</a:t>
            </a:r>
          </a:p>
          <a:p>
            <a:pPr marL="0" indent="0">
              <a:buNone/>
            </a:pPr>
            <a:endParaRPr lang="en-US" dirty="0"/>
          </a:p>
          <a:p>
            <a:pPr marL="0" indent="0">
              <a:buNone/>
            </a:pPr>
            <a:r>
              <a:rPr lang="en-US" dirty="0" err="1"/>
              <a:t>printNum</a:t>
            </a:r>
            <a:r>
              <a:rPr lang="en-US" dirty="0"/>
              <a:t> for </a:t>
            </a:r>
            <a:r>
              <a:rPr lang="en-US" dirty="0" err="1"/>
              <a:t>num</a:t>
            </a:r>
            <a:r>
              <a:rPr lang="en-US" dirty="0"/>
              <a:t> in numbers</a:t>
            </a:r>
            <a:endParaRPr lang="en-US" dirty="0"/>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fontScale="85000" lnSpcReduction="20000"/>
          </a:bodyPr>
          <a:lstStyle/>
          <a:p>
            <a:pPr marL="0" indent="0">
              <a:buNone/>
            </a:pPr>
            <a:r>
              <a:rPr lang="en-US" dirty="0" err="1"/>
              <a:t>var</a:t>
            </a:r>
            <a:r>
              <a:rPr lang="en-US" dirty="0"/>
              <a:t> </a:t>
            </a:r>
            <a:r>
              <a:rPr lang="en-US" dirty="0" err="1"/>
              <a:t>num</a:t>
            </a:r>
            <a:r>
              <a:rPr lang="en-US" dirty="0"/>
              <a:t>, numbers, </a:t>
            </a:r>
            <a:r>
              <a:rPr lang="en-US" dirty="0" err="1"/>
              <a:t>printNum</a:t>
            </a:r>
            <a:r>
              <a:rPr lang="en-US" dirty="0"/>
              <a:t>, _</a:t>
            </a:r>
            <a:r>
              <a:rPr lang="en-US" dirty="0" err="1"/>
              <a:t>i</a:t>
            </a:r>
            <a:r>
              <a:rPr lang="en-US" dirty="0"/>
              <a:t>, _</a:t>
            </a:r>
            <a:r>
              <a:rPr lang="en-US" dirty="0" err="1"/>
              <a:t>len</a:t>
            </a:r>
            <a:r>
              <a:rPr lang="en-US" dirty="0" smtClean="0"/>
              <a:t>;</a:t>
            </a:r>
          </a:p>
          <a:p>
            <a:pPr marL="0" indent="0">
              <a:buNone/>
            </a:pPr>
            <a:r>
              <a:rPr lang="en-US" dirty="0" smtClean="0"/>
              <a:t>numbers </a:t>
            </a:r>
            <a:r>
              <a:rPr lang="en-US" dirty="0"/>
              <a:t>= [1, 2, 3, 4, 5, 6, 7, 8, 9, 10];</a:t>
            </a:r>
          </a:p>
          <a:p>
            <a:pPr marL="0" indent="0">
              <a:buNone/>
            </a:pPr>
            <a:endParaRPr lang="en-US" dirty="0" smtClean="0"/>
          </a:p>
          <a:p>
            <a:pPr marL="0" indent="0">
              <a:buNone/>
            </a:pPr>
            <a:r>
              <a:rPr lang="en-US" dirty="0" err="1" smtClean="0"/>
              <a:t>printNum</a:t>
            </a:r>
            <a:r>
              <a:rPr lang="en-US" dirty="0" smtClean="0"/>
              <a:t> </a:t>
            </a:r>
            <a:r>
              <a:rPr lang="en-US" dirty="0"/>
              <a:t>= function(number) {</a:t>
            </a:r>
          </a:p>
          <a:p>
            <a:pPr marL="0" indent="0">
              <a:buNone/>
            </a:pPr>
            <a:r>
              <a:rPr lang="en-US" dirty="0"/>
              <a:t>  return console.log("This is number " + number);</a:t>
            </a:r>
          </a:p>
          <a:p>
            <a:pPr marL="0" indent="0">
              <a:buNone/>
            </a:pPr>
            <a:r>
              <a:rPr lang="en-US" dirty="0"/>
              <a:t>};</a:t>
            </a:r>
          </a:p>
          <a:p>
            <a:pPr marL="0" indent="0">
              <a:buNone/>
            </a:pPr>
            <a:endParaRPr lang="en-US" dirty="0" smtClean="0"/>
          </a:p>
          <a:p>
            <a:pPr marL="0" indent="0">
              <a:buNone/>
            </a:pPr>
            <a:r>
              <a:rPr lang="en-US" dirty="0" smtClean="0"/>
              <a:t>for </a:t>
            </a:r>
            <a:r>
              <a:rPr lang="en-US" dirty="0"/>
              <a:t>(_</a:t>
            </a:r>
            <a:r>
              <a:rPr lang="en-US" dirty="0" err="1"/>
              <a:t>i</a:t>
            </a:r>
            <a:r>
              <a:rPr lang="en-US" dirty="0"/>
              <a:t> = 0, _</a:t>
            </a:r>
            <a:r>
              <a:rPr lang="en-US" dirty="0" err="1"/>
              <a:t>len</a:t>
            </a:r>
            <a:r>
              <a:rPr lang="en-US" dirty="0"/>
              <a:t> = </a:t>
            </a:r>
            <a:r>
              <a:rPr lang="en-US" dirty="0" err="1"/>
              <a:t>numbers.length</a:t>
            </a:r>
            <a:r>
              <a:rPr lang="en-US" dirty="0"/>
              <a:t>; _</a:t>
            </a:r>
            <a:r>
              <a:rPr lang="en-US" dirty="0" err="1"/>
              <a:t>i</a:t>
            </a:r>
            <a:r>
              <a:rPr lang="en-US" dirty="0"/>
              <a:t> &lt; _</a:t>
            </a:r>
            <a:r>
              <a:rPr lang="en-US" dirty="0" err="1"/>
              <a:t>len</a:t>
            </a:r>
            <a:r>
              <a:rPr lang="en-US" dirty="0"/>
              <a:t>; _</a:t>
            </a:r>
            <a:r>
              <a:rPr lang="en-US" dirty="0" err="1"/>
              <a:t>i</a:t>
            </a:r>
            <a:r>
              <a:rPr lang="en-US" dirty="0"/>
              <a:t>++) {</a:t>
            </a:r>
          </a:p>
          <a:p>
            <a:pPr marL="0" indent="0">
              <a:buNone/>
            </a:pPr>
            <a:r>
              <a:rPr lang="en-US" dirty="0"/>
              <a:t>  </a:t>
            </a:r>
            <a:r>
              <a:rPr lang="en-US" dirty="0" err="1"/>
              <a:t>num</a:t>
            </a:r>
            <a:r>
              <a:rPr lang="en-US" dirty="0"/>
              <a:t> = numbers[_</a:t>
            </a:r>
            <a:r>
              <a:rPr lang="en-US" dirty="0" err="1"/>
              <a:t>i</a:t>
            </a:r>
            <a:r>
              <a:rPr lang="en-US" dirty="0"/>
              <a:t>];</a:t>
            </a:r>
          </a:p>
          <a:p>
            <a:pPr marL="0" indent="0">
              <a:buNone/>
            </a:pPr>
            <a:r>
              <a:rPr lang="en-US" dirty="0"/>
              <a:t>  </a:t>
            </a:r>
            <a:r>
              <a:rPr lang="en-US" dirty="0" err="1"/>
              <a:t>printNum</a:t>
            </a:r>
            <a:r>
              <a:rPr lang="en-US" dirty="0"/>
              <a:t>;</a:t>
            </a:r>
          </a:p>
          <a:p>
            <a:pPr marL="0" indent="0">
              <a:buNone/>
            </a:pPr>
            <a:r>
              <a:rPr lang="en-US" dirty="0"/>
              <a:t>}</a:t>
            </a:r>
            <a:endParaRPr lang="en-US" dirty="0"/>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3" end="3"/>
                                            </p:txEl>
                                          </p:spTgt>
                                        </p:tgtEl>
                                        <p:attrNameLst>
                                          <p:attrName>style.color</p:attrName>
                                        </p:attrNameLst>
                                      </p:cBhvr>
                                      <p:to>
                                        <a:schemeClr val="accent2"/>
                                      </p:to>
                                    </p:animClr>
                                    <p:animClr clrSpc="rgb" dir="cw">
                                      <p:cBhvr>
                                        <p:cTn id="7" dur="500" fill="hold"/>
                                        <p:tgtEl>
                                          <p:spTgt spid="6">
                                            <p:txEl>
                                              <p:pRg st="3" end="3"/>
                                            </p:txEl>
                                          </p:spTgt>
                                        </p:tgtEl>
                                        <p:attrNameLst>
                                          <p:attrName>fillcolor</p:attrName>
                                        </p:attrNameLst>
                                      </p:cBhvr>
                                      <p:to>
                                        <a:schemeClr val="accent2"/>
                                      </p:to>
                                    </p:animClr>
                                    <p:set>
                                      <p:cBhvr>
                                        <p:cTn id="8" dur="500" fill="hold"/>
                                        <p:tgtEl>
                                          <p:spTgt spid="6">
                                            <p:txEl>
                                              <p:pRg st="3" end="3"/>
                                            </p:txEl>
                                          </p:spTgt>
                                        </p:tgtEl>
                                        <p:attrNameLst>
                                          <p:attrName>fill.type</p:attrName>
                                        </p:attrNameLst>
                                      </p:cBhvr>
                                      <p:to>
                                        <p:strVal val="solid"/>
                                      </p:to>
                                    </p:set>
                                    <p:set>
                                      <p:cBhvr>
                                        <p:cTn id="9" dur="500" fill="hold"/>
                                        <p:tgtEl>
                                          <p:spTgt spid="6">
                                            <p:txEl>
                                              <p:pRg st="3" end="3"/>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4" end="4"/>
                                            </p:txEl>
                                          </p:spTgt>
                                        </p:tgtEl>
                                        <p:attrNameLst>
                                          <p:attrName>style.color</p:attrName>
                                        </p:attrNameLst>
                                      </p:cBhvr>
                                      <p:to>
                                        <a:schemeClr val="accent2"/>
                                      </p:to>
                                    </p:animClr>
                                    <p:animClr clrSpc="rgb" dir="cw">
                                      <p:cBhvr>
                                        <p:cTn id="14" dur="500" fill="hold"/>
                                        <p:tgtEl>
                                          <p:spTgt spid="8">
                                            <p:txEl>
                                              <p:pRg st="4" end="4"/>
                                            </p:txEl>
                                          </p:spTgt>
                                        </p:tgtEl>
                                        <p:attrNameLst>
                                          <p:attrName>fillcolor</p:attrName>
                                        </p:attrNameLst>
                                      </p:cBhvr>
                                      <p:to>
                                        <a:schemeClr val="accent2"/>
                                      </p:to>
                                    </p:animClr>
                                    <p:set>
                                      <p:cBhvr>
                                        <p:cTn id="15" dur="500" fill="hold"/>
                                        <p:tgtEl>
                                          <p:spTgt spid="8">
                                            <p:txEl>
                                              <p:pRg st="4" end="4"/>
                                            </p:txEl>
                                          </p:spTgt>
                                        </p:tgtEl>
                                        <p:attrNameLst>
                                          <p:attrName>fill.type</p:attrName>
                                        </p:attrNameLst>
                                      </p:cBhvr>
                                      <p:to>
                                        <p:strVal val="solid"/>
                                      </p:to>
                                    </p:set>
                                    <p:set>
                                      <p:cBhvr>
                                        <p:cTn id="16" dur="500" fill="hold"/>
                                        <p:tgtEl>
                                          <p:spTgt spid="8">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dirty="0"/>
              <a:t>numbers = [1..10]</a:t>
            </a:r>
          </a:p>
          <a:p>
            <a:pPr marL="0" indent="0">
              <a:buNone/>
            </a:pPr>
            <a:endParaRPr lang="en-US" dirty="0"/>
          </a:p>
          <a:p>
            <a:pPr marL="0" indent="0">
              <a:buNone/>
            </a:pPr>
            <a:r>
              <a:rPr lang="en-US" dirty="0" err="1"/>
              <a:t>printNum</a:t>
            </a:r>
            <a:r>
              <a:rPr lang="en-US" dirty="0"/>
              <a:t> = (number) -&gt;</a:t>
            </a:r>
          </a:p>
          <a:p>
            <a:pPr marL="0" indent="0">
              <a:buNone/>
            </a:pPr>
            <a:r>
              <a:rPr lang="en-US" dirty="0"/>
              <a:t>  console.log "This is number #{number}"</a:t>
            </a:r>
          </a:p>
          <a:p>
            <a:pPr marL="0" indent="0">
              <a:buNone/>
            </a:pPr>
            <a:endParaRPr lang="en-US" dirty="0"/>
          </a:p>
          <a:p>
            <a:pPr marL="0" indent="0">
              <a:buNone/>
            </a:pPr>
            <a:r>
              <a:rPr lang="en-US" dirty="0" err="1"/>
              <a:t>printNum</a:t>
            </a:r>
            <a:r>
              <a:rPr lang="en-US" dirty="0"/>
              <a:t> for </a:t>
            </a:r>
            <a:r>
              <a:rPr lang="en-US" dirty="0" err="1"/>
              <a:t>num</a:t>
            </a:r>
            <a:r>
              <a:rPr lang="en-US" dirty="0"/>
              <a:t> in numbers</a:t>
            </a:r>
            <a:endParaRPr lang="en-US" dirty="0"/>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fontScale="85000" lnSpcReduction="20000"/>
          </a:bodyPr>
          <a:lstStyle/>
          <a:p>
            <a:pPr marL="0" indent="0">
              <a:buNone/>
            </a:pPr>
            <a:r>
              <a:rPr lang="en-US" dirty="0" err="1"/>
              <a:t>var</a:t>
            </a:r>
            <a:r>
              <a:rPr lang="en-US" dirty="0"/>
              <a:t> </a:t>
            </a:r>
            <a:r>
              <a:rPr lang="en-US" dirty="0" err="1"/>
              <a:t>num</a:t>
            </a:r>
            <a:r>
              <a:rPr lang="en-US" dirty="0"/>
              <a:t>, numbers, </a:t>
            </a:r>
            <a:r>
              <a:rPr lang="en-US" dirty="0" err="1"/>
              <a:t>printNum</a:t>
            </a:r>
            <a:r>
              <a:rPr lang="en-US" dirty="0"/>
              <a:t>, _</a:t>
            </a:r>
            <a:r>
              <a:rPr lang="en-US" dirty="0" err="1"/>
              <a:t>i</a:t>
            </a:r>
            <a:r>
              <a:rPr lang="en-US" dirty="0"/>
              <a:t>, _</a:t>
            </a:r>
            <a:r>
              <a:rPr lang="en-US" dirty="0" err="1"/>
              <a:t>len</a:t>
            </a:r>
            <a:r>
              <a:rPr lang="en-US" dirty="0" smtClean="0"/>
              <a:t>;</a:t>
            </a:r>
          </a:p>
          <a:p>
            <a:pPr marL="0" indent="0">
              <a:buNone/>
            </a:pPr>
            <a:r>
              <a:rPr lang="en-US" dirty="0" smtClean="0"/>
              <a:t>numbers </a:t>
            </a:r>
            <a:r>
              <a:rPr lang="en-US" dirty="0"/>
              <a:t>= [1, 2, 3, 4, 5, 6, 7, 8, 9, 10];</a:t>
            </a:r>
          </a:p>
          <a:p>
            <a:pPr marL="0" indent="0">
              <a:buNone/>
            </a:pPr>
            <a:endParaRPr lang="en-US" dirty="0" smtClean="0"/>
          </a:p>
          <a:p>
            <a:pPr marL="0" indent="0">
              <a:buNone/>
            </a:pPr>
            <a:r>
              <a:rPr lang="en-US" dirty="0" err="1" smtClean="0"/>
              <a:t>printNum</a:t>
            </a:r>
            <a:r>
              <a:rPr lang="en-US" dirty="0" smtClean="0"/>
              <a:t> </a:t>
            </a:r>
            <a:r>
              <a:rPr lang="en-US" dirty="0"/>
              <a:t>= function(number) {</a:t>
            </a:r>
          </a:p>
          <a:p>
            <a:pPr marL="0" indent="0">
              <a:buNone/>
            </a:pPr>
            <a:r>
              <a:rPr lang="en-US" dirty="0"/>
              <a:t>  return console.log("This is number " + number);</a:t>
            </a:r>
          </a:p>
          <a:p>
            <a:pPr marL="0" indent="0">
              <a:buNone/>
            </a:pPr>
            <a:r>
              <a:rPr lang="en-US" dirty="0"/>
              <a:t>};</a:t>
            </a:r>
          </a:p>
          <a:p>
            <a:pPr marL="0" indent="0">
              <a:buNone/>
            </a:pPr>
            <a:endParaRPr lang="en-US" dirty="0" smtClean="0"/>
          </a:p>
          <a:p>
            <a:pPr marL="0" indent="0">
              <a:buNone/>
            </a:pPr>
            <a:r>
              <a:rPr lang="en-US" dirty="0" smtClean="0"/>
              <a:t>for </a:t>
            </a:r>
            <a:r>
              <a:rPr lang="en-US" dirty="0"/>
              <a:t>(_</a:t>
            </a:r>
            <a:r>
              <a:rPr lang="en-US" dirty="0" err="1"/>
              <a:t>i</a:t>
            </a:r>
            <a:r>
              <a:rPr lang="en-US" dirty="0"/>
              <a:t> = 0, _</a:t>
            </a:r>
            <a:r>
              <a:rPr lang="en-US" dirty="0" err="1"/>
              <a:t>len</a:t>
            </a:r>
            <a:r>
              <a:rPr lang="en-US" dirty="0"/>
              <a:t> = </a:t>
            </a:r>
            <a:r>
              <a:rPr lang="en-US" dirty="0" err="1"/>
              <a:t>numbers.length</a:t>
            </a:r>
            <a:r>
              <a:rPr lang="en-US" dirty="0"/>
              <a:t>; _</a:t>
            </a:r>
            <a:r>
              <a:rPr lang="en-US" dirty="0" err="1"/>
              <a:t>i</a:t>
            </a:r>
            <a:r>
              <a:rPr lang="en-US" dirty="0"/>
              <a:t> &lt; _</a:t>
            </a:r>
            <a:r>
              <a:rPr lang="en-US" dirty="0" err="1"/>
              <a:t>len</a:t>
            </a:r>
            <a:r>
              <a:rPr lang="en-US" dirty="0"/>
              <a:t>; _</a:t>
            </a:r>
            <a:r>
              <a:rPr lang="en-US" dirty="0" err="1"/>
              <a:t>i</a:t>
            </a:r>
            <a:r>
              <a:rPr lang="en-US" dirty="0"/>
              <a:t>++) {</a:t>
            </a:r>
          </a:p>
          <a:p>
            <a:pPr marL="0" indent="0">
              <a:buNone/>
            </a:pPr>
            <a:r>
              <a:rPr lang="en-US" dirty="0"/>
              <a:t>  </a:t>
            </a:r>
            <a:r>
              <a:rPr lang="en-US" dirty="0" err="1"/>
              <a:t>num</a:t>
            </a:r>
            <a:r>
              <a:rPr lang="en-US" dirty="0"/>
              <a:t> = numbers[_</a:t>
            </a:r>
            <a:r>
              <a:rPr lang="en-US" dirty="0" err="1"/>
              <a:t>i</a:t>
            </a:r>
            <a:r>
              <a:rPr lang="en-US" dirty="0"/>
              <a:t>];</a:t>
            </a:r>
          </a:p>
          <a:p>
            <a:pPr marL="0" indent="0">
              <a:buNone/>
            </a:pPr>
            <a:r>
              <a:rPr lang="en-US" dirty="0"/>
              <a:t>  </a:t>
            </a:r>
            <a:r>
              <a:rPr lang="en-US" dirty="0" err="1"/>
              <a:t>printNum</a:t>
            </a:r>
            <a:r>
              <a:rPr lang="en-US" dirty="0"/>
              <a:t>;</a:t>
            </a:r>
          </a:p>
          <a:p>
            <a:pPr marL="0" indent="0">
              <a:buNone/>
            </a:pPr>
            <a:r>
              <a:rPr lang="en-US" dirty="0"/>
              <a:t>}</a:t>
            </a:r>
            <a:endParaRPr lang="en-US" dirty="0"/>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5" end="5"/>
                                            </p:txEl>
                                          </p:spTgt>
                                        </p:tgtEl>
                                        <p:attrNameLst>
                                          <p:attrName>style.color</p:attrName>
                                        </p:attrNameLst>
                                      </p:cBhvr>
                                      <p:to>
                                        <a:schemeClr val="accent2"/>
                                      </p:to>
                                    </p:animClr>
                                    <p:animClr clrSpc="rgb" dir="cw">
                                      <p:cBhvr>
                                        <p:cTn id="7" dur="500" fill="hold"/>
                                        <p:tgtEl>
                                          <p:spTgt spid="6">
                                            <p:txEl>
                                              <p:pRg st="5" end="5"/>
                                            </p:txEl>
                                          </p:spTgt>
                                        </p:tgtEl>
                                        <p:attrNameLst>
                                          <p:attrName>fillcolor</p:attrName>
                                        </p:attrNameLst>
                                      </p:cBhvr>
                                      <p:to>
                                        <a:schemeClr val="accent2"/>
                                      </p:to>
                                    </p:animClr>
                                    <p:set>
                                      <p:cBhvr>
                                        <p:cTn id="8" dur="500" fill="hold"/>
                                        <p:tgtEl>
                                          <p:spTgt spid="6">
                                            <p:txEl>
                                              <p:pRg st="5" end="5"/>
                                            </p:txEl>
                                          </p:spTgt>
                                        </p:tgtEl>
                                        <p:attrNameLst>
                                          <p:attrName>fill.type</p:attrName>
                                        </p:attrNameLst>
                                      </p:cBhvr>
                                      <p:to>
                                        <p:strVal val="solid"/>
                                      </p:to>
                                    </p:set>
                                    <p:set>
                                      <p:cBhvr>
                                        <p:cTn id="9" dur="500" fill="hold"/>
                                        <p:tgtEl>
                                          <p:spTgt spid="6">
                                            <p:txEl>
                                              <p:pRg st="5" end="5"/>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7" end="7"/>
                                            </p:txEl>
                                          </p:spTgt>
                                        </p:tgtEl>
                                        <p:attrNameLst>
                                          <p:attrName>style.color</p:attrName>
                                        </p:attrNameLst>
                                      </p:cBhvr>
                                      <p:to>
                                        <a:schemeClr val="accent2"/>
                                      </p:to>
                                    </p:animClr>
                                    <p:animClr clrSpc="rgb" dir="cw">
                                      <p:cBhvr>
                                        <p:cTn id="14" dur="500" fill="hold"/>
                                        <p:tgtEl>
                                          <p:spTgt spid="8">
                                            <p:txEl>
                                              <p:pRg st="7" end="7"/>
                                            </p:txEl>
                                          </p:spTgt>
                                        </p:tgtEl>
                                        <p:attrNameLst>
                                          <p:attrName>fillcolor</p:attrName>
                                        </p:attrNameLst>
                                      </p:cBhvr>
                                      <p:to>
                                        <a:schemeClr val="accent2"/>
                                      </p:to>
                                    </p:animClr>
                                    <p:set>
                                      <p:cBhvr>
                                        <p:cTn id="15" dur="500" fill="hold"/>
                                        <p:tgtEl>
                                          <p:spTgt spid="8">
                                            <p:txEl>
                                              <p:pRg st="7" end="7"/>
                                            </p:txEl>
                                          </p:spTgt>
                                        </p:tgtEl>
                                        <p:attrNameLst>
                                          <p:attrName>fill.type</p:attrName>
                                        </p:attrNameLst>
                                      </p:cBhvr>
                                      <p:to>
                                        <p:strVal val="solid"/>
                                      </p:to>
                                    </p:set>
                                    <p:set>
                                      <p:cBhvr>
                                        <p:cTn id="16" dur="500" fill="hold"/>
                                        <p:tgtEl>
                                          <p:spTgt spid="8">
                                            <p:txEl>
                                              <p:pRg st="7" end="7"/>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8" end="8"/>
                                            </p:txEl>
                                          </p:spTgt>
                                        </p:tgtEl>
                                        <p:attrNameLst>
                                          <p:attrName>style.color</p:attrName>
                                        </p:attrNameLst>
                                      </p:cBhvr>
                                      <p:to>
                                        <a:schemeClr val="accent2"/>
                                      </p:to>
                                    </p:animClr>
                                    <p:animClr clrSpc="rgb" dir="cw">
                                      <p:cBhvr>
                                        <p:cTn id="19" dur="500" fill="hold"/>
                                        <p:tgtEl>
                                          <p:spTgt spid="8">
                                            <p:txEl>
                                              <p:pRg st="8" end="8"/>
                                            </p:txEl>
                                          </p:spTgt>
                                        </p:tgtEl>
                                        <p:attrNameLst>
                                          <p:attrName>fillcolor</p:attrName>
                                        </p:attrNameLst>
                                      </p:cBhvr>
                                      <p:to>
                                        <a:schemeClr val="accent2"/>
                                      </p:to>
                                    </p:animClr>
                                    <p:set>
                                      <p:cBhvr>
                                        <p:cTn id="20" dur="500" fill="hold"/>
                                        <p:tgtEl>
                                          <p:spTgt spid="8">
                                            <p:txEl>
                                              <p:pRg st="8" end="8"/>
                                            </p:txEl>
                                          </p:spTgt>
                                        </p:tgtEl>
                                        <p:attrNameLst>
                                          <p:attrName>fill.type</p:attrName>
                                        </p:attrNameLst>
                                      </p:cBhvr>
                                      <p:to>
                                        <p:strVal val="solid"/>
                                      </p:to>
                                    </p:set>
                                    <p:set>
                                      <p:cBhvr>
                                        <p:cTn id="21" dur="500" fill="hold"/>
                                        <p:tgtEl>
                                          <p:spTgt spid="8">
                                            <p:txEl>
                                              <p:pRg st="8" end="8"/>
                                            </p:txEl>
                                          </p:spTgt>
                                        </p:tgtEl>
                                        <p:attrNameLst>
                                          <p:attrName>fill.on</p:attrName>
                                        </p:attrNameLst>
                                      </p:cBhvr>
                                      <p:to>
                                        <p:strVal val="true"/>
                                      </p:to>
                                    </p:set>
                                  </p:childTnLst>
                                </p:cTn>
                              </p:par>
                              <p:par>
                                <p:cTn id="22" presetID="19" presetClass="emph" presetSubtype="0" fill="hold" nodeType="withEffect">
                                  <p:stCondLst>
                                    <p:cond delay="0"/>
                                  </p:stCondLst>
                                  <p:childTnLst>
                                    <p:animClr clrSpc="rgb" dir="cw">
                                      <p:cBhvr override="childStyle">
                                        <p:cTn id="23" dur="500" fill="hold"/>
                                        <p:tgtEl>
                                          <p:spTgt spid="8">
                                            <p:txEl>
                                              <p:pRg st="9" end="9"/>
                                            </p:txEl>
                                          </p:spTgt>
                                        </p:tgtEl>
                                        <p:attrNameLst>
                                          <p:attrName>style.color</p:attrName>
                                        </p:attrNameLst>
                                      </p:cBhvr>
                                      <p:to>
                                        <a:schemeClr val="accent2"/>
                                      </p:to>
                                    </p:animClr>
                                    <p:animClr clrSpc="rgb" dir="cw">
                                      <p:cBhvr>
                                        <p:cTn id="24" dur="500" fill="hold"/>
                                        <p:tgtEl>
                                          <p:spTgt spid="8">
                                            <p:txEl>
                                              <p:pRg st="9" end="9"/>
                                            </p:txEl>
                                          </p:spTgt>
                                        </p:tgtEl>
                                        <p:attrNameLst>
                                          <p:attrName>fillcolor</p:attrName>
                                        </p:attrNameLst>
                                      </p:cBhvr>
                                      <p:to>
                                        <a:schemeClr val="accent2"/>
                                      </p:to>
                                    </p:animClr>
                                    <p:set>
                                      <p:cBhvr>
                                        <p:cTn id="25" dur="500" fill="hold"/>
                                        <p:tgtEl>
                                          <p:spTgt spid="8">
                                            <p:txEl>
                                              <p:pRg st="9" end="9"/>
                                            </p:txEl>
                                          </p:spTgt>
                                        </p:tgtEl>
                                        <p:attrNameLst>
                                          <p:attrName>fill.type</p:attrName>
                                        </p:attrNameLst>
                                      </p:cBhvr>
                                      <p:to>
                                        <p:strVal val="solid"/>
                                      </p:to>
                                    </p:set>
                                    <p:set>
                                      <p:cBhvr>
                                        <p:cTn id="26" dur="500" fill="hold"/>
                                        <p:tgtEl>
                                          <p:spTgt spid="8">
                                            <p:txEl>
                                              <p:pRg st="9" end="9"/>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8">
                                            <p:txEl>
                                              <p:pRg st="10" end="10"/>
                                            </p:txEl>
                                          </p:spTgt>
                                        </p:tgtEl>
                                        <p:attrNameLst>
                                          <p:attrName>style.color</p:attrName>
                                        </p:attrNameLst>
                                      </p:cBhvr>
                                      <p:to>
                                        <a:schemeClr val="accent2"/>
                                      </p:to>
                                    </p:animClr>
                                    <p:animClr clrSpc="rgb" dir="cw">
                                      <p:cBhvr>
                                        <p:cTn id="29" dur="500" fill="hold"/>
                                        <p:tgtEl>
                                          <p:spTgt spid="8">
                                            <p:txEl>
                                              <p:pRg st="10" end="10"/>
                                            </p:txEl>
                                          </p:spTgt>
                                        </p:tgtEl>
                                        <p:attrNameLst>
                                          <p:attrName>fillcolor</p:attrName>
                                        </p:attrNameLst>
                                      </p:cBhvr>
                                      <p:to>
                                        <a:schemeClr val="accent2"/>
                                      </p:to>
                                    </p:animClr>
                                    <p:set>
                                      <p:cBhvr>
                                        <p:cTn id="30" dur="500" fill="hold"/>
                                        <p:tgtEl>
                                          <p:spTgt spid="8">
                                            <p:txEl>
                                              <p:pRg st="10" end="10"/>
                                            </p:txEl>
                                          </p:spTgt>
                                        </p:tgtEl>
                                        <p:attrNameLst>
                                          <p:attrName>fill.type</p:attrName>
                                        </p:attrNameLst>
                                      </p:cBhvr>
                                      <p:to>
                                        <p:strVal val="solid"/>
                                      </p:to>
                                    </p:set>
                                    <p:set>
                                      <p:cBhvr>
                                        <p:cTn id="31" dur="500" fill="hold"/>
                                        <p:tgtEl>
                                          <p:spTgt spid="8">
                                            <p:txEl>
                                              <p:pRg st="10" end="1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Where?</a:t>
            </a:r>
            <a:endParaRPr lang="en-US" sz="5400" dirty="0"/>
          </a:p>
        </p:txBody>
      </p:sp>
      <p:sp>
        <p:nvSpPr>
          <p:cNvPr id="3" name="Text Placeholder 2"/>
          <p:cNvSpPr>
            <a:spLocks noGrp="1"/>
          </p:cNvSpPr>
          <p:nvPr>
            <p:ph type="body" idx="1"/>
          </p:nvPr>
        </p:nvSpPr>
        <p:spPr/>
        <p:txBody>
          <a:bodyPr>
            <a:normAutofit/>
          </a:bodyPr>
          <a:lstStyle/>
          <a:p>
            <a:r>
              <a:rPr lang="en-US" sz="3200" dirty="0" smtClean="0"/>
              <a:t>Where do I get it?</a:t>
            </a:r>
          </a:p>
        </p:txBody>
      </p:sp>
    </p:spTree>
    <p:extLst>
      <p:ext uri="{BB962C8B-B14F-4D97-AF65-F5344CB8AC3E}">
        <p14:creationId xmlns:p14="http://schemas.microsoft.com/office/powerpoint/2010/main" val="32800854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a:t>
            </a:r>
            <a:r>
              <a:rPr lang="en-US" baseline="0" dirty="0" smtClean="0"/>
              <a:t> to Get CoffeeScript</a:t>
            </a:r>
            <a:endParaRPr lang="en-US" dirty="0"/>
          </a:p>
        </p:txBody>
      </p:sp>
      <p:sp>
        <p:nvSpPr>
          <p:cNvPr id="4" name="Content Placeholder 3"/>
          <p:cNvSpPr>
            <a:spLocks noGrp="1"/>
          </p:cNvSpPr>
          <p:nvPr>
            <p:ph idx="1"/>
          </p:nvPr>
        </p:nvSpPr>
        <p:spPr>
          <a:xfrm>
            <a:off x="457200" y="1600200"/>
            <a:ext cx="8229600" cy="5029200"/>
          </a:xfrm>
        </p:spPr>
        <p:txBody>
          <a:bodyPr>
            <a:normAutofit/>
          </a:bodyPr>
          <a:lstStyle/>
          <a:p>
            <a:r>
              <a:rPr lang="en-US" dirty="0" smtClean="0"/>
              <a:t>node.js &amp; </a:t>
            </a:r>
            <a:r>
              <a:rPr lang="en-US" dirty="0" err="1" smtClean="0"/>
              <a:t>npm</a:t>
            </a:r>
            <a:endParaRPr lang="en-US" dirty="0" smtClean="0"/>
          </a:p>
          <a:p>
            <a:endParaRPr lang="en-US" sz="2400" dirty="0" smtClean="0">
              <a:latin typeface="Consolas" pitchFamily="49" charset="0"/>
              <a:cs typeface="Consolas" pitchFamily="49" charset="0"/>
            </a:endParaRPr>
          </a:p>
          <a:p>
            <a:endParaRPr lang="en-US" sz="2400" dirty="0">
              <a:latin typeface="Consolas" pitchFamily="49" charset="0"/>
              <a:cs typeface="Consolas" pitchFamily="49" charset="0"/>
            </a:endParaRPr>
          </a:p>
          <a:p>
            <a:r>
              <a:rPr lang="en-US" dirty="0" smtClean="0">
                <a:cs typeface="Consolas" pitchFamily="49" charset="0"/>
              </a:rPr>
              <a:t>Script Tags</a:t>
            </a:r>
            <a:r>
              <a:rPr lang="en-US" dirty="0" smtClean="0">
                <a:latin typeface="Consolas" pitchFamily="49" charset="0"/>
                <a:cs typeface="Consolas" pitchFamily="49" charset="0"/>
              </a:rPr>
              <a:t>	</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type=“text/</a:t>
            </a:r>
            <a:r>
              <a:rPr lang="en-US" sz="2400" dirty="0" err="1">
                <a:latin typeface="Consolas" pitchFamily="49" charset="0"/>
                <a:cs typeface="Consolas" pitchFamily="49" charset="0"/>
              </a:rPr>
              <a:t>coffeescript</a:t>
            </a:r>
            <a:r>
              <a:rPr lang="en-US" sz="2400" dirty="0">
                <a:latin typeface="Consolas" pitchFamily="49" charset="0"/>
                <a:cs typeface="Consolas" pitchFamily="49" charset="0"/>
              </a:rPr>
              <a:t>”&gt;&lt;/script&gt;</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a:t>
            </a:r>
            <a:r>
              <a:rPr lang="en-US" sz="2400" dirty="0" err="1">
                <a:latin typeface="Consolas" pitchFamily="49" charset="0"/>
                <a:cs typeface="Consolas" pitchFamily="49" charset="0"/>
              </a:rPr>
              <a:t>src</a:t>
            </a:r>
            <a:r>
              <a:rPr lang="en-US" sz="2400" dirty="0">
                <a:latin typeface="Consolas" pitchFamily="49" charset="0"/>
                <a:cs typeface="Consolas" pitchFamily="49" charset="0"/>
              </a:rPr>
              <a:t>=“coffee-script.js”&gt;&lt;/script</a:t>
            </a:r>
            <a:r>
              <a:rPr lang="en-US" sz="2400" dirty="0" smtClean="0">
                <a:latin typeface="Consolas" pitchFamily="49" charset="0"/>
                <a:cs typeface="Consolas" pitchFamily="49" charset="0"/>
              </a:rPr>
              <a:t>&gt;</a:t>
            </a:r>
          </a:p>
          <a:p>
            <a:r>
              <a:rPr lang="en-US" dirty="0" smtClean="0"/>
              <a:t>Rails 3.1</a:t>
            </a:r>
          </a:p>
          <a:p>
            <a:r>
              <a:rPr lang="en-US" dirty="0" err="1"/>
              <a:t>SassAndCoffee</a:t>
            </a:r>
            <a:r>
              <a:rPr lang="en-US" dirty="0"/>
              <a:t> (.NET)</a:t>
            </a:r>
          </a:p>
          <a:p>
            <a:r>
              <a:rPr lang="en-US" dirty="0" smtClean="0"/>
              <a:t>CoffeeScript Packages</a:t>
            </a:r>
          </a:p>
        </p:txBody>
      </p:sp>
      <p:sp>
        <p:nvSpPr>
          <p:cNvPr id="5" name="Rounded Rectangle 4"/>
          <p:cNvSpPr/>
          <p:nvPr/>
        </p:nvSpPr>
        <p:spPr>
          <a:xfrm>
            <a:off x="1447800" y="2286000"/>
            <a:ext cx="6172200" cy="685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bg1"/>
                </a:solidFill>
                <a:latin typeface="Consolas" pitchFamily="49" charset="0"/>
                <a:cs typeface="Consolas" pitchFamily="49" charset="0"/>
              </a:rPr>
              <a:t>$ </a:t>
            </a:r>
            <a:r>
              <a:rPr lang="en-US" sz="2800" dirty="0" err="1" smtClean="0">
                <a:solidFill>
                  <a:schemeClr val="bg1"/>
                </a:solidFill>
                <a:latin typeface="Consolas" pitchFamily="49" charset="0"/>
                <a:cs typeface="Consolas" pitchFamily="49" charset="0"/>
              </a:rPr>
              <a:t>npm</a:t>
            </a:r>
            <a:r>
              <a:rPr lang="en-US" sz="2800" dirty="0" smtClean="0">
                <a:solidFill>
                  <a:schemeClr val="bg1"/>
                </a:solidFill>
                <a:latin typeface="Consolas" pitchFamily="49" charset="0"/>
                <a:cs typeface="Consolas" pitchFamily="49" charset="0"/>
              </a:rPr>
              <a:t> install –g coffee-script</a:t>
            </a:r>
            <a:endParaRPr lang="en-US" sz="28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7853103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CoffeeScript</a:t>
            </a:r>
            <a:endParaRPr lang="en-US" dirty="0"/>
          </a:p>
        </p:txBody>
      </p:sp>
      <p:sp>
        <p:nvSpPr>
          <p:cNvPr id="3" name="Content Placeholder 2"/>
          <p:cNvSpPr>
            <a:spLocks noGrp="1"/>
          </p:cNvSpPr>
          <p:nvPr>
            <p:ph idx="1"/>
          </p:nvPr>
        </p:nvSpPr>
        <p:spPr/>
        <p:txBody>
          <a:bodyPr>
            <a:normAutofit/>
          </a:bodyPr>
          <a:lstStyle/>
          <a:p>
            <a:r>
              <a:rPr lang="en-US" sz="3600" dirty="0" smtClean="0"/>
              <a:t>IDE Extensions/Plugins</a:t>
            </a:r>
          </a:p>
          <a:p>
            <a:r>
              <a:rPr lang="en-US" sz="3600" dirty="0"/>
              <a:t>Asset Pipeline </a:t>
            </a:r>
            <a:r>
              <a:rPr lang="en-US" sz="3600" dirty="0" smtClean="0"/>
              <a:t>Tools</a:t>
            </a:r>
          </a:p>
          <a:p>
            <a:r>
              <a:rPr lang="en-US" sz="3600" dirty="0" smtClean="0"/>
              <a:t>Live Debugging/Preview</a:t>
            </a:r>
          </a:p>
          <a:p>
            <a:pPr marL="0" indent="0">
              <a:buNone/>
            </a:pPr>
            <a:endParaRPr lang="en-US" sz="3600" dirty="0" smtClean="0"/>
          </a:p>
          <a:p>
            <a:pPr marL="0" indent="0">
              <a:buNone/>
            </a:pPr>
            <a:r>
              <a:rPr lang="en-US" sz="3600" dirty="0" smtClean="0"/>
              <a:t>See </a:t>
            </a:r>
            <a:r>
              <a:rPr lang="en-US" sz="3600" dirty="0"/>
              <a:t>more at </a:t>
            </a:r>
            <a:r>
              <a:rPr lang="en-US" sz="3600" b="1" u="sng" dirty="0"/>
              <a:t>http://bit.ly/nx6JGo</a:t>
            </a:r>
            <a:endParaRPr lang="en-US" sz="3600" b="1" u="sng" dirty="0" smtClean="0"/>
          </a:p>
        </p:txBody>
      </p:sp>
      <p:pic>
        <p:nvPicPr>
          <p:cNvPr id="4098" name="Picture 2" descr="Dictatorshi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600200"/>
            <a:ext cx="8360980" cy="4703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4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098"/>
                                        </p:tgtEl>
                                      </p:cBhvr>
                                    </p:animEffect>
                                    <p:anim calcmode="lin" valueType="num">
                                      <p:cBhvr>
                                        <p:cTn id="7" dur="1000"/>
                                        <p:tgtEl>
                                          <p:spTgt spid="4098"/>
                                        </p:tgtEl>
                                        <p:attrNameLst>
                                          <p:attrName>ppt_x</p:attrName>
                                        </p:attrNameLst>
                                      </p:cBhvr>
                                      <p:tavLst>
                                        <p:tav tm="0">
                                          <p:val>
                                            <p:strVal val="ppt_x"/>
                                          </p:val>
                                        </p:tav>
                                        <p:tav tm="100000">
                                          <p:val>
                                            <p:strVal val="ppt_x"/>
                                          </p:val>
                                        </p:tav>
                                      </p:tavLst>
                                    </p:anim>
                                    <p:anim calcmode="lin" valueType="num">
                                      <p:cBhvr>
                                        <p:cTn id="8" dur="1000"/>
                                        <p:tgtEl>
                                          <p:spTgt spid="4098"/>
                                        </p:tgtEl>
                                        <p:attrNameLst>
                                          <p:attrName>ppt_y</p:attrName>
                                        </p:attrNameLst>
                                      </p:cBhvr>
                                      <p:tavLst>
                                        <p:tav tm="0">
                                          <p:val>
                                            <p:strVal val="ppt_y"/>
                                          </p:val>
                                        </p:tav>
                                        <p:tav tm="100000">
                                          <p:val>
                                            <p:strVal val="ppt_y+.1"/>
                                          </p:val>
                                        </p:tav>
                                      </p:tavLst>
                                    </p:anim>
                                    <p:set>
                                      <p:cBhvr>
                                        <p:cTn id="9" dur="1" fill="hold">
                                          <p:stCondLst>
                                            <p:cond delay="9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5400" dirty="0" smtClean="0"/>
              <a:t>How?</a:t>
            </a:r>
            <a:endParaRPr lang="en-US" sz="5400" dirty="0"/>
          </a:p>
        </p:txBody>
      </p:sp>
      <p:sp>
        <p:nvSpPr>
          <p:cNvPr id="3" name="Text Placeholder 2"/>
          <p:cNvSpPr>
            <a:spLocks noGrp="1"/>
          </p:cNvSpPr>
          <p:nvPr>
            <p:ph type="body" idx="1"/>
          </p:nvPr>
        </p:nvSpPr>
        <p:spPr/>
        <p:txBody>
          <a:bodyPr>
            <a:normAutofit/>
          </a:bodyPr>
          <a:lstStyle/>
          <a:p>
            <a:r>
              <a:rPr lang="en-US" sz="3200" dirty="0" smtClean="0"/>
              <a:t>How can I use, learn and automate it?</a:t>
            </a:r>
          </a:p>
        </p:txBody>
      </p:sp>
    </p:spTree>
    <p:extLst>
      <p:ext uri="{BB962C8B-B14F-4D97-AF65-F5344CB8AC3E}">
        <p14:creationId xmlns:p14="http://schemas.microsoft.com/office/powerpoint/2010/main" val="15416233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REPL</a:t>
            </a:r>
            <a:endParaRPr lang="en-US" sz="4400" dirty="0"/>
          </a:p>
        </p:txBody>
      </p:sp>
      <p:sp>
        <p:nvSpPr>
          <p:cNvPr id="4" name="Text Placeholder 3"/>
          <p:cNvSpPr>
            <a:spLocks noGrp="1"/>
          </p:cNvSpPr>
          <p:nvPr>
            <p:ph type="body" idx="1"/>
          </p:nvPr>
        </p:nvSpPr>
        <p:spPr>
          <a:xfrm>
            <a:off x="722313" y="2667000"/>
            <a:ext cx="7772400" cy="1500187"/>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a:t>
            </a:r>
          </a:p>
          <a:p>
            <a:r>
              <a:rPr lang="en-US" sz="3600" dirty="0" smtClean="0">
                <a:solidFill>
                  <a:schemeClr val="bg1"/>
                </a:solidFill>
                <a:latin typeface="Consolas" pitchFamily="49" charset="0"/>
                <a:cs typeface="Consolas" pitchFamily="49" charset="0"/>
              </a:rPr>
              <a:t>coffee&gt; [1..10]</a:t>
            </a:r>
            <a:endParaRPr lang="en-US" sz="36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29405752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t>
            </a:r>
            <a:endParaRPr lang="en-US" dirty="0"/>
          </a:p>
        </p:txBody>
      </p:sp>
      <p:sp>
        <p:nvSpPr>
          <p:cNvPr id="3" name="Text Placeholder 2"/>
          <p:cNvSpPr>
            <a:spLocks noGrp="1"/>
          </p:cNvSpPr>
          <p:nvPr>
            <p:ph type="body" idx="1"/>
          </p:nvPr>
        </p:nvSpPr>
        <p:spPr/>
        <p:txBody>
          <a:bodyPr>
            <a:normAutofit/>
          </a:bodyPr>
          <a:lstStyle/>
          <a:p>
            <a:r>
              <a:rPr lang="en-US" sz="2400" b="1" dirty="0" smtClean="0">
                <a:solidFill>
                  <a:schemeClr val="bg1"/>
                </a:solidFill>
              </a:rPr>
              <a:t>JavaScript, Linguistics and Cockney Rhyming Slang</a:t>
            </a:r>
            <a:endParaRPr lang="en-US" sz="2400" b="1" dirty="0">
              <a:solidFill>
                <a:schemeClr val="bg1"/>
              </a:solidFill>
            </a:endParaRPr>
          </a:p>
        </p:txBody>
      </p:sp>
    </p:spTree>
    <p:extLst>
      <p:ext uri="{BB962C8B-B14F-4D97-AF65-F5344CB8AC3E}">
        <p14:creationId xmlns:p14="http://schemas.microsoft.com/office/powerpoint/2010/main" val="40406768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800" y="2971800"/>
            <a:ext cx="7848600" cy="1066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 </a:t>
            </a:r>
            <a:r>
              <a:rPr lang="en-US" sz="3600" dirty="0">
                <a:solidFill>
                  <a:schemeClr val="bg1"/>
                </a:solidFill>
                <a:latin typeface="Consolas" pitchFamily="49" charset="0"/>
                <a:cs typeface="Consolas" pitchFamily="49" charset="0"/>
              </a:rPr>
              <a:t>–o </a:t>
            </a:r>
            <a:r>
              <a:rPr lang="en-US" sz="3600" dirty="0" err="1">
                <a:solidFill>
                  <a:schemeClr val="bg1"/>
                </a:solidFill>
                <a:latin typeface="Consolas" pitchFamily="49" charset="0"/>
                <a:cs typeface="Consolas" pitchFamily="49" charset="0"/>
              </a:rPr>
              <a:t>js</a:t>
            </a:r>
            <a:r>
              <a:rPr lang="en-US" sz="3600" dirty="0">
                <a:solidFill>
                  <a:schemeClr val="bg1"/>
                </a:solidFill>
                <a:latin typeface="Consolas" pitchFamily="49" charset="0"/>
                <a:cs typeface="Consolas" pitchFamily="49" charset="0"/>
              </a:rPr>
              <a:t>/ -</a:t>
            </a:r>
            <a:r>
              <a:rPr lang="en-US" sz="3600" dirty="0" err="1">
                <a:solidFill>
                  <a:schemeClr val="bg1"/>
                </a:solidFill>
                <a:latin typeface="Consolas" pitchFamily="49" charset="0"/>
                <a:cs typeface="Consolas" pitchFamily="49" charset="0"/>
              </a:rPr>
              <a:t>cw</a:t>
            </a:r>
            <a:r>
              <a:rPr lang="en-US" sz="3600" dirty="0">
                <a:solidFill>
                  <a:schemeClr val="bg1"/>
                </a:solidFill>
                <a:latin typeface="Consolas" pitchFamily="49" charset="0"/>
                <a:cs typeface="Consolas" pitchFamily="49" charset="0"/>
              </a:rPr>
              <a:t> lib/</a:t>
            </a:r>
          </a:p>
        </p:txBody>
      </p:sp>
      <p:sp>
        <p:nvSpPr>
          <p:cNvPr id="3" name="Title 1"/>
          <p:cNvSpPr>
            <a:spLocks noGrp="1"/>
          </p:cNvSpPr>
          <p:nvPr>
            <p:ph type="title"/>
          </p:nvPr>
        </p:nvSpPr>
        <p:spPr/>
        <p:txBody>
          <a:bodyPr>
            <a:normAutofit/>
          </a:bodyPr>
          <a:lstStyle/>
          <a:p>
            <a:r>
              <a:rPr lang="en-US" sz="4400" dirty="0" smtClean="0"/>
              <a:t>COMPILE</a:t>
            </a:r>
            <a:endParaRPr lang="en-US" sz="4400" dirty="0"/>
          </a:p>
        </p:txBody>
      </p:sp>
    </p:spTree>
    <p:extLst>
      <p:ext uri="{BB962C8B-B14F-4D97-AF65-F5344CB8AC3E}">
        <p14:creationId xmlns:p14="http://schemas.microsoft.com/office/powerpoint/2010/main" val="1520907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CoffeeScript</a:t>
            </a:r>
            <a:r>
              <a:rPr lang="en-US" baseline="0" dirty="0" smtClean="0"/>
              <a:t> Basics</a:t>
            </a:r>
            <a:endParaRPr lang="en-US" dirty="0"/>
          </a:p>
        </p:txBody>
      </p:sp>
      <p:sp>
        <p:nvSpPr>
          <p:cNvPr id="3" name="Text Placeholder 2"/>
          <p:cNvSpPr>
            <a:spLocks noGrp="1"/>
          </p:cNvSpPr>
          <p:nvPr>
            <p:ph type="body" idx="1"/>
          </p:nvPr>
        </p:nvSpPr>
        <p:spPr/>
        <p:txBody>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628" y="304800"/>
            <a:ext cx="5244372"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0711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Assignment</a:t>
            </a:r>
            <a:endParaRPr lang="en-US" dirty="0"/>
          </a:p>
        </p:txBody>
      </p:sp>
      <p:sp>
        <p:nvSpPr>
          <p:cNvPr id="10" name="Content Placeholder 9"/>
          <p:cNvSpPr>
            <a:spLocks noGrp="1"/>
          </p:cNvSpPr>
          <p:nvPr>
            <p:ph sz="half" idx="1"/>
          </p:nvPr>
        </p:nvSpPr>
        <p:spPr>
          <a:xfrm>
            <a:off x="457200" y="1600201"/>
            <a:ext cx="8305800" cy="2362200"/>
          </a:xfrm>
        </p:spPr>
        <p:txBody>
          <a:bodyPr>
            <a:normAutofit/>
          </a:bodyPr>
          <a:lstStyle/>
          <a:p>
            <a:pPr marL="0" indent="0">
              <a:buNone/>
            </a:pPr>
            <a:r>
              <a:rPr lang="en-US" sz="3200" dirty="0" smtClean="0"/>
              <a:t>name = “Brandon”</a:t>
            </a:r>
          </a:p>
          <a:p>
            <a:pPr marL="0" indent="0">
              <a:buNone/>
            </a:pPr>
            <a:r>
              <a:rPr lang="en-US" sz="3200" dirty="0" smtClean="0"/>
              <a:t>married = yes</a:t>
            </a:r>
          </a:p>
          <a:p>
            <a:pPr marL="0" indent="0">
              <a:buNone/>
            </a:pPr>
            <a:r>
              <a:rPr lang="en-US" sz="3200" dirty="0" smtClean="0"/>
              <a:t>children = 2</a:t>
            </a:r>
            <a:endParaRPr lang="en-US" sz="3200" dirty="0"/>
          </a:p>
        </p:txBody>
      </p:sp>
      <p:sp>
        <p:nvSpPr>
          <p:cNvPr id="11" name="Content Placeholder 10"/>
          <p:cNvSpPr>
            <a:spLocks noGrp="1"/>
          </p:cNvSpPr>
          <p:nvPr>
            <p:ph sz="half" idx="2"/>
          </p:nvPr>
        </p:nvSpPr>
        <p:spPr>
          <a:xfrm>
            <a:off x="457200" y="3810000"/>
            <a:ext cx="8077200" cy="2514600"/>
          </a:xfrm>
        </p:spPr>
        <p:txBody>
          <a:bodyPr>
            <a:noAutofit/>
          </a:bodyPr>
          <a:lstStyle/>
          <a:p>
            <a:pPr marL="0" indent="0">
              <a:buNone/>
            </a:pPr>
            <a:r>
              <a:rPr lang="en-US" sz="3200" dirty="0" err="1"/>
              <a:t>var</a:t>
            </a:r>
            <a:r>
              <a:rPr lang="en-US" sz="3200" dirty="0"/>
              <a:t> children, married, name;</a:t>
            </a:r>
          </a:p>
          <a:p>
            <a:pPr marL="0" indent="0">
              <a:buNone/>
            </a:pPr>
            <a:r>
              <a:rPr lang="en-US" sz="3200" dirty="0"/>
              <a:t>name = "Brandon";</a:t>
            </a:r>
          </a:p>
          <a:p>
            <a:pPr marL="0" indent="0">
              <a:buNone/>
            </a:pPr>
            <a:r>
              <a:rPr lang="en-US" sz="3200" dirty="0"/>
              <a:t>married = true;</a:t>
            </a:r>
          </a:p>
          <a:p>
            <a:pPr marL="0" indent="0">
              <a:buNone/>
            </a:pPr>
            <a:r>
              <a:rPr lang="en-US" sz="3200" dirty="0"/>
              <a:t>children = 2;</a:t>
            </a:r>
          </a:p>
        </p:txBody>
      </p:sp>
      <p:cxnSp>
        <p:nvCxnSpPr>
          <p:cNvPr id="13" name="Curved Connector 12"/>
          <p:cNvCxnSpPr>
            <a:endCxn id="11" idx="0"/>
          </p:cNvCxnSpPr>
          <p:nvPr/>
        </p:nvCxnSpPr>
        <p:spPr>
          <a:xfrm>
            <a:off x="3048000" y="2514600"/>
            <a:ext cx="1447800" cy="1295400"/>
          </a:xfrm>
          <a:prstGeom prst="curvedConnector2">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0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Functions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dirty="0"/>
              <a:t>square = (x) </a:t>
            </a:r>
            <a:r>
              <a:rPr lang="en-US" dirty="0">
                <a:solidFill>
                  <a:srgbClr val="00B050"/>
                </a:solidFill>
              </a:rPr>
              <a:t>-&gt;</a:t>
            </a:r>
            <a:r>
              <a:rPr lang="en-US" dirty="0"/>
              <a:t> x * x</a:t>
            </a:r>
          </a:p>
          <a:p>
            <a:pPr marL="0" indent="0">
              <a:buNone/>
            </a:pPr>
            <a:r>
              <a:rPr lang="en-US" dirty="0" err="1"/>
              <a:t>printInfo</a:t>
            </a:r>
            <a:r>
              <a:rPr lang="en-US" dirty="0"/>
              <a:t> = (name</a:t>
            </a:r>
            <a:r>
              <a:rPr lang="en-US" dirty="0" smtClean="0"/>
              <a:t>, </a:t>
            </a:r>
            <a:r>
              <a:rPr lang="en-US" dirty="0" err="1" smtClean="0"/>
              <a:t>numChildren</a:t>
            </a:r>
            <a:r>
              <a:rPr lang="en-US" dirty="0" smtClean="0"/>
              <a:t>) </a:t>
            </a:r>
            <a:r>
              <a:rPr lang="en-US" dirty="0" smtClean="0">
                <a:solidFill>
                  <a:srgbClr val="00B050"/>
                </a:solidFill>
              </a:rPr>
              <a:t>-&gt;</a:t>
            </a:r>
          </a:p>
          <a:p>
            <a:pPr marL="0" indent="0">
              <a:buNone/>
            </a:pPr>
            <a:r>
              <a:rPr lang="en-US" dirty="0" smtClean="0"/>
              <a:t>  “Hi #{name}, I see you have #{</a:t>
            </a:r>
            <a:r>
              <a:rPr lang="en-US" dirty="0" err="1" smtClean="0"/>
              <a:t>numChildren</a:t>
            </a:r>
            <a:r>
              <a:rPr lang="en-US" dirty="0" smtClean="0"/>
              <a:t>} children.” </a:t>
            </a:r>
            <a:endParaRPr lang="en-US" dirty="0"/>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r>
              <a:rPr lang="en-US" sz="2000" dirty="0" err="1"/>
              <a:t>var</a:t>
            </a:r>
            <a:r>
              <a:rPr lang="en-US" sz="2000" dirty="0"/>
              <a:t> </a:t>
            </a:r>
            <a:r>
              <a:rPr lang="en-US" sz="2000" dirty="0" err="1"/>
              <a:t>printInfo</a:t>
            </a:r>
            <a:r>
              <a:rPr lang="en-US" sz="2000" dirty="0"/>
              <a:t>, square;</a:t>
            </a:r>
          </a:p>
          <a:p>
            <a:pPr marL="0" indent="0">
              <a:buNone/>
            </a:pPr>
            <a:r>
              <a:rPr lang="en-US" sz="2000" dirty="0"/>
              <a:t>square = function(x) {</a:t>
            </a:r>
          </a:p>
          <a:p>
            <a:pPr marL="0" indent="0">
              <a:buNone/>
            </a:pPr>
            <a:r>
              <a:rPr lang="en-US" sz="2000" dirty="0"/>
              <a:t>  return x * x;</a:t>
            </a:r>
          </a:p>
          <a:p>
            <a:pPr marL="0" indent="0">
              <a:buNone/>
            </a:pPr>
            <a:r>
              <a:rPr lang="en-US" sz="2000" dirty="0"/>
              <a:t>};</a:t>
            </a:r>
          </a:p>
          <a:p>
            <a:pPr marL="0" indent="0">
              <a:buNone/>
            </a:pPr>
            <a:r>
              <a:rPr lang="en-US" sz="2000" dirty="0" err="1"/>
              <a:t>printInfo</a:t>
            </a:r>
            <a:r>
              <a:rPr lang="en-US" sz="2000" dirty="0"/>
              <a:t> = function(name, </a:t>
            </a:r>
            <a:r>
              <a:rPr lang="en-US" sz="2000" dirty="0" err="1"/>
              <a:t>numChildren</a:t>
            </a:r>
            <a:r>
              <a:rPr lang="en-US" sz="2000" dirty="0"/>
              <a:t>) {</a:t>
            </a:r>
          </a:p>
          <a:p>
            <a:pPr marL="0" indent="0">
              <a:buNone/>
            </a:pPr>
            <a:r>
              <a:rPr lang="en-US" sz="2000" dirty="0"/>
              <a:t>  return "Hi " + name + ", I see you have " + </a:t>
            </a:r>
            <a:r>
              <a:rPr lang="en-US" sz="2000" dirty="0" err="1"/>
              <a:t>numChildren</a:t>
            </a:r>
            <a:r>
              <a:rPr lang="en-US" sz="2000" dirty="0"/>
              <a:t> + " children";</a:t>
            </a:r>
          </a:p>
          <a:p>
            <a:pPr marL="0" indent="0">
              <a:buNone/>
            </a:pPr>
            <a:r>
              <a:rPr lang="en-US" sz="2000" dirty="0"/>
              <a:t>};</a:t>
            </a:r>
          </a:p>
        </p:txBody>
      </p:sp>
      <p:cxnSp>
        <p:nvCxnSpPr>
          <p:cNvPr id="13" name="Curved Connector 12"/>
          <p:cNvCxnSpPr>
            <a:stCxn id="10" idx="3"/>
          </p:cNvCxnSpPr>
          <p:nvPr/>
        </p:nvCxnSpPr>
        <p:spPr>
          <a:xfrm flipH="1">
            <a:off x="6210300" y="2781300"/>
            <a:ext cx="2552700" cy="1943100"/>
          </a:xfrm>
          <a:prstGeom prst="curvedConnector3">
            <a:avLst>
              <a:gd name="adj1" fmla="val -8955"/>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2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Strings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dirty="0" err="1" smtClean="0"/>
              <a:t>num</a:t>
            </a:r>
            <a:r>
              <a:rPr lang="en-US" dirty="0" smtClean="0"/>
              <a:t> = 99</a:t>
            </a:r>
          </a:p>
          <a:p>
            <a:pPr marL="0" indent="0">
              <a:buNone/>
            </a:pPr>
            <a:r>
              <a:rPr lang="en-US" dirty="0" smtClean="0"/>
              <a:t>“I’ve got </a:t>
            </a:r>
            <a:r>
              <a:rPr lang="en-US" dirty="0" smtClean="0">
                <a:solidFill>
                  <a:srgbClr val="00B050"/>
                </a:solidFill>
              </a:rPr>
              <a:t>#{</a:t>
            </a:r>
            <a:r>
              <a:rPr lang="en-US" dirty="0" err="1" smtClean="0">
                <a:solidFill>
                  <a:srgbClr val="00B050"/>
                </a:solidFill>
              </a:rPr>
              <a:t>num</a:t>
            </a:r>
            <a:r>
              <a:rPr lang="en-US" dirty="0">
                <a:solidFill>
                  <a:srgbClr val="00B050"/>
                </a:solidFill>
              </a:rPr>
              <a:t>}</a:t>
            </a:r>
            <a:r>
              <a:rPr lang="en-US" dirty="0" smtClean="0">
                <a:solidFill>
                  <a:srgbClr val="00B050"/>
                </a:solidFill>
              </a:rPr>
              <a:t> </a:t>
            </a:r>
            <a:r>
              <a:rPr lang="en-US" dirty="0" smtClean="0"/>
              <a:t>problems, and JavaScript </a:t>
            </a:r>
            <a:r>
              <a:rPr lang="en-US" dirty="0" err="1" smtClean="0"/>
              <a:t>ain’t</a:t>
            </a:r>
            <a:r>
              <a:rPr lang="en-US" dirty="0" smtClean="0"/>
              <a:t> one.”</a:t>
            </a:r>
          </a:p>
          <a:p>
            <a:pPr marL="0" indent="0">
              <a:buNone/>
            </a:pPr>
            <a:r>
              <a:rPr lang="en-US" dirty="0"/>
              <a:t>city = "Brooklyn"</a:t>
            </a:r>
          </a:p>
          <a:p>
            <a:pPr marL="0" indent="0">
              <a:buNone/>
            </a:pPr>
            <a:r>
              <a:rPr lang="en-US" dirty="0"/>
              <a:t>"No. Sleep. 'Till. </a:t>
            </a:r>
            <a:r>
              <a:rPr lang="en-US" dirty="0">
                <a:solidFill>
                  <a:srgbClr val="00B050"/>
                </a:solidFill>
              </a:rPr>
              <a:t>#{city}"</a:t>
            </a: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endParaRPr lang="en-US" sz="2400" dirty="0" smtClean="0"/>
          </a:p>
          <a:p>
            <a:pPr marL="0" indent="0">
              <a:buNone/>
            </a:pPr>
            <a:r>
              <a:rPr lang="en-US" sz="2400" dirty="0" err="1" smtClean="0"/>
              <a:t>var</a:t>
            </a:r>
            <a:r>
              <a:rPr lang="en-US" sz="2400" dirty="0" smtClean="0"/>
              <a:t> </a:t>
            </a:r>
            <a:r>
              <a:rPr lang="en-US" sz="2400" dirty="0"/>
              <a:t>city, </a:t>
            </a:r>
            <a:r>
              <a:rPr lang="en-US" sz="2400" dirty="0" err="1"/>
              <a:t>num</a:t>
            </a:r>
            <a:r>
              <a:rPr lang="en-US" sz="2400" dirty="0"/>
              <a:t>;</a:t>
            </a:r>
          </a:p>
          <a:p>
            <a:pPr marL="0" indent="0">
              <a:buNone/>
            </a:pPr>
            <a:r>
              <a:rPr lang="en-US" sz="2400" dirty="0" err="1"/>
              <a:t>num</a:t>
            </a:r>
            <a:r>
              <a:rPr lang="en-US" sz="2400" dirty="0"/>
              <a:t> = 99;</a:t>
            </a:r>
          </a:p>
          <a:p>
            <a:pPr marL="0" indent="0">
              <a:buNone/>
            </a:pPr>
            <a:r>
              <a:rPr lang="en-US" sz="2400" dirty="0"/>
              <a:t>"I've got " + </a:t>
            </a:r>
            <a:r>
              <a:rPr lang="en-US" sz="2400" dirty="0" err="1"/>
              <a:t>num</a:t>
            </a:r>
            <a:r>
              <a:rPr lang="en-US" sz="2400" dirty="0"/>
              <a:t> + " problems, but JavaScript </a:t>
            </a:r>
            <a:r>
              <a:rPr lang="en-US" sz="2400" dirty="0" err="1"/>
              <a:t>ain't</a:t>
            </a:r>
            <a:r>
              <a:rPr lang="en-US" sz="2400" dirty="0"/>
              <a:t> one";</a:t>
            </a:r>
          </a:p>
          <a:p>
            <a:pPr marL="0" indent="0">
              <a:buNone/>
            </a:pPr>
            <a:r>
              <a:rPr lang="en-US" sz="2400" dirty="0"/>
              <a:t>city = "Brooklyn";</a:t>
            </a:r>
          </a:p>
          <a:p>
            <a:pPr marL="0" indent="0">
              <a:buNone/>
            </a:pPr>
            <a:r>
              <a:rPr lang="en-US" sz="2400" dirty="0"/>
              <a:t>"No. Sleep. 'Till. " + city;</a:t>
            </a:r>
          </a:p>
        </p:txBody>
      </p:sp>
      <p:cxnSp>
        <p:nvCxnSpPr>
          <p:cNvPr id="13" name="Curved Connector 12"/>
          <p:cNvCxnSpPr>
            <a:stCxn id="10" idx="3"/>
          </p:cNvCxnSpPr>
          <p:nvPr/>
        </p:nvCxnSpPr>
        <p:spPr>
          <a:xfrm flipH="1">
            <a:off x="6781800" y="2781300"/>
            <a:ext cx="1981200" cy="1943100"/>
          </a:xfrm>
          <a:prstGeom prst="curvedConnector3">
            <a:avLst>
              <a:gd name="adj1" fmla="val -11538"/>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27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Objects</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dirty="0" smtClean="0"/>
              <a:t>kids =</a:t>
            </a:r>
          </a:p>
          <a:p>
            <a:pPr marL="0" indent="0">
              <a:buNone/>
            </a:pPr>
            <a:r>
              <a:rPr lang="en-US" dirty="0"/>
              <a:t> </a:t>
            </a:r>
            <a:r>
              <a:rPr lang="en-US" dirty="0" smtClean="0"/>
              <a:t> </a:t>
            </a:r>
            <a:r>
              <a:rPr lang="en-US" dirty="0" err="1" smtClean="0"/>
              <a:t>bigBrother</a:t>
            </a:r>
            <a:r>
              <a:rPr lang="en-US" dirty="0" smtClean="0"/>
              <a:t>: </a:t>
            </a:r>
          </a:p>
          <a:p>
            <a:pPr marL="0" indent="0">
              <a:buNone/>
            </a:pPr>
            <a:r>
              <a:rPr lang="en-US" dirty="0"/>
              <a:t> </a:t>
            </a:r>
            <a:r>
              <a:rPr lang="en-US" dirty="0" smtClean="0"/>
              <a:t>   name: “Benjamin”</a:t>
            </a:r>
          </a:p>
          <a:p>
            <a:pPr marL="0" indent="0">
              <a:buNone/>
            </a:pPr>
            <a:r>
              <a:rPr lang="en-US" dirty="0"/>
              <a:t> </a:t>
            </a:r>
            <a:r>
              <a:rPr lang="en-US" dirty="0" smtClean="0"/>
              <a:t>   age: 2</a:t>
            </a:r>
          </a:p>
          <a:p>
            <a:pPr marL="0" indent="0">
              <a:buNone/>
            </a:pPr>
            <a:r>
              <a:rPr lang="en-US" dirty="0"/>
              <a:t> </a:t>
            </a:r>
            <a:r>
              <a:rPr lang="en-US" dirty="0" smtClean="0"/>
              <a:t> </a:t>
            </a:r>
            <a:r>
              <a:rPr lang="en-US" dirty="0" err="1" smtClean="0"/>
              <a:t>littleBrother</a:t>
            </a:r>
            <a:r>
              <a:rPr lang="en-US" dirty="0" smtClean="0"/>
              <a:t>:</a:t>
            </a:r>
          </a:p>
          <a:p>
            <a:pPr marL="0" indent="0">
              <a:buNone/>
            </a:pPr>
            <a:r>
              <a:rPr lang="en-US" dirty="0"/>
              <a:t> </a:t>
            </a:r>
            <a:r>
              <a:rPr lang="en-US" dirty="0" smtClean="0"/>
              <a:t>   name: “Jack”</a:t>
            </a:r>
          </a:p>
          <a:p>
            <a:pPr marL="0" indent="0">
              <a:buNone/>
            </a:pPr>
            <a:r>
              <a:rPr lang="en-US" dirty="0"/>
              <a:t> </a:t>
            </a:r>
            <a:r>
              <a:rPr lang="en-US" dirty="0" smtClean="0"/>
              <a:t>   age: 1</a:t>
            </a:r>
            <a:endParaRPr lang="en-US" dirty="0"/>
          </a:p>
        </p:txBody>
      </p:sp>
      <p:sp>
        <p:nvSpPr>
          <p:cNvPr id="11" name="Content Placeholder 10"/>
          <p:cNvSpPr>
            <a:spLocks noGrp="1"/>
          </p:cNvSpPr>
          <p:nvPr>
            <p:ph sz="half" idx="2"/>
          </p:nvPr>
        </p:nvSpPr>
        <p:spPr>
          <a:xfrm>
            <a:off x="4724400" y="1524000"/>
            <a:ext cx="3886200" cy="4800600"/>
          </a:xfrm>
        </p:spPr>
        <p:txBody>
          <a:bodyPr>
            <a:noAutofit/>
          </a:bodyPr>
          <a:lstStyle/>
          <a:p>
            <a:pPr marL="0" indent="0">
              <a:buNone/>
            </a:pPr>
            <a:r>
              <a:rPr lang="en-US" sz="2400" dirty="0" err="1" smtClean="0"/>
              <a:t>var</a:t>
            </a:r>
            <a:r>
              <a:rPr lang="en-US" sz="2400" dirty="0" smtClean="0"/>
              <a:t> </a:t>
            </a:r>
            <a:r>
              <a:rPr lang="en-US" sz="2400" dirty="0"/>
              <a:t>kids;</a:t>
            </a:r>
          </a:p>
          <a:p>
            <a:pPr marL="0" indent="0">
              <a:buNone/>
            </a:pPr>
            <a:r>
              <a:rPr lang="en-US" sz="2400" dirty="0"/>
              <a:t>kids = {</a:t>
            </a:r>
          </a:p>
          <a:p>
            <a:pPr marL="0" indent="0">
              <a:buNone/>
            </a:pPr>
            <a:r>
              <a:rPr lang="en-US" sz="2400" dirty="0"/>
              <a:t>  </a:t>
            </a:r>
            <a:r>
              <a:rPr lang="en-US" sz="2400" dirty="0" err="1"/>
              <a:t>bigBrother</a:t>
            </a:r>
            <a:r>
              <a:rPr lang="en-US" sz="2400" dirty="0"/>
              <a:t>: {</a:t>
            </a:r>
          </a:p>
          <a:p>
            <a:pPr marL="0" indent="0">
              <a:buNone/>
            </a:pPr>
            <a:r>
              <a:rPr lang="en-US" sz="2400" dirty="0"/>
              <a:t>    name: “Benjamin”,</a:t>
            </a:r>
          </a:p>
          <a:p>
            <a:pPr marL="0" indent="0">
              <a:buNone/>
            </a:pPr>
            <a:r>
              <a:rPr lang="en-US" sz="2400" dirty="0"/>
              <a:t>    age: 2</a:t>
            </a:r>
          </a:p>
          <a:p>
            <a:pPr marL="0" indent="0">
              <a:buNone/>
            </a:pPr>
            <a:r>
              <a:rPr lang="en-US" sz="2400" dirty="0"/>
              <a:t>  },</a:t>
            </a:r>
          </a:p>
          <a:p>
            <a:pPr marL="0" indent="0">
              <a:buNone/>
            </a:pPr>
            <a:r>
              <a:rPr lang="en-US" sz="2400" dirty="0"/>
              <a:t>  </a:t>
            </a:r>
            <a:r>
              <a:rPr lang="en-US" sz="2400" dirty="0" err="1"/>
              <a:t>littleBrother</a:t>
            </a:r>
            <a:r>
              <a:rPr lang="en-US" sz="2400" dirty="0"/>
              <a:t>: {</a:t>
            </a:r>
          </a:p>
          <a:p>
            <a:pPr marL="0" indent="0">
              <a:buNone/>
            </a:pPr>
            <a:r>
              <a:rPr lang="en-US" sz="2400" dirty="0"/>
              <a:t>    name: “Jack”,</a:t>
            </a:r>
          </a:p>
          <a:p>
            <a:pPr marL="0" indent="0">
              <a:buNone/>
            </a:pPr>
            <a:r>
              <a:rPr lang="en-US" sz="2400" dirty="0"/>
              <a:t>    age: 1</a:t>
            </a:r>
          </a:p>
          <a:p>
            <a:pPr marL="0" indent="0">
              <a:buNone/>
            </a:pPr>
            <a:r>
              <a:rPr lang="en-US" sz="2400" dirty="0"/>
              <a:t>  }</a:t>
            </a:r>
          </a:p>
          <a:p>
            <a:pPr marL="0" indent="0">
              <a:buNone/>
            </a:pPr>
            <a:r>
              <a:rPr lang="en-US" sz="2400" dirty="0"/>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14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dirty="0" smtClean="0"/>
              <a:t>outer = 42</a:t>
            </a:r>
          </a:p>
          <a:p>
            <a:pPr marL="0" indent="0">
              <a:buNone/>
            </a:pPr>
            <a:r>
              <a:rPr lang="en-US" dirty="0" err="1" smtClean="0"/>
              <a:t>findMeaning</a:t>
            </a:r>
            <a:r>
              <a:rPr lang="en-US" dirty="0" smtClean="0"/>
              <a:t> = -&gt;</a:t>
            </a:r>
          </a:p>
          <a:p>
            <a:pPr marL="0" indent="0">
              <a:buNone/>
            </a:pPr>
            <a:r>
              <a:rPr lang="en-US" dirty="0" smtClean="0"/>
              <a:t>  inner = 43</a:t>
            </a:r>
            <a:endParaRPr lang="en-US" dirty="0"/>
          </a:p>
          <a:p>
            <a:pPr marL="0" indent="0">
              <a:buNone/>
            </a:pPr>
            <a:r>
              <a:rPr lang="en-US" dirty="0"/>
              <a:t> </a:t>
            </a:r>
            <a:r>
              <a:rPr lang="en-US" dirty="0" smtClean="0"/>
              <a:t> outer</a:t>
            </a:r>
          </a:p>
          <a:p>
            <a:pPr marL="0" indent="0">
              <a:buNone/>
            </a:pPr>
            <a:r>
              <a:rPr lang="en-US" dirty="0"/>
              <a:t>i</a:t>
            </a:r>
            <a:r>
              <a:rPr lang="en-US" dirty="0" smtClean="0"/>
              <a:t>nner = </a:t>
            </a:r>
            <a:r>
              <a:rPr lang="en-US" dirty="0" err="1" smtClean="0"/>
              <a:t>findMeaning</a:t>
            </a:r>
            <a:r>
              <a:rPr lang="en-US" dirty="0" smtClean="0"/>
              <a:t>()</a:t>
            </a:r>
          </a:p>
        </p:txBody>
      </p:sp>
      <p:sp>
        <p:nvSpPr>
          <p:cNvPr id="11" name="Content Placeholder 10"/>
          <p:cNvSpPr>
            <a:spLocks noGrp="1"/>
          </p:cNvSpPr>
          <p:nvPr>
            <p:ph sz="half" idx="2"/>
          </p:nvPr>
        </p:nvSpPr>
        <p:spPr>
          <a:xfrm>
            <a:off x="4495800" y="1524000"/>
            <a:ext cx="4114800" cy="4800600"/>
          </a:xfrm>
        </p:spPr>
        <p:txBody>
          <a:bodyPr>
            <a:noAutofit/>
          </a:bodyPr>
          <a:lstStyle/>
          <a:p>
            <a:pPr marL="0" indent="0">
              <a:buNone/>
            </a:pPr>
            <a:r>
              <a:rPr lang="en-US" sz="2400" dirty="0" err="1"/>
              <a:t>var</a:t>
            </a:r>
            <a:r>
              <a:rPr lang="en-US" sz="2400" dirty="0"/>
              <a:t> </a:t>
            </a:r>
            <a:r>
              <a:rPr lang="en-US" sz="2400" dirty="0" err="1"/>
              <a:t>findMeaning</a:t>
            </a:r>
            <a:r>
              <a:rPr lang="en-US" sz="2400" dirty="0"/>
              <a:t>, inner, outer;</a:t>
            </a:r>
          </a:p>
          <a:p>
            <a:pPr marL="0" indent="0">
              <a:buNone/>
            </a:pPr>
            <a:r>
              <a:rPr lang="en-US" sz="2400" dirty="0"/>
              <a:t>outer = 42;</a:t>
            </a:r>
          </a:p>
          <a:p>
            <a:pPr marL="0" indent="0">
              <a:buNone/>
            </a:pPr>
            <a:r>
              <a:rPr lang="en-US" sz="2400" dirty="0" err="1"/>
              <a:t>findMeaning</a:t>
            </a:r>
            <a:r>
              <a:rPr lang="en-US" sz="2400" dirty="0"/>
              <a:t> = function() {</a:t>
            </a:r>
          </a:p>
          <a:p>
            <a:pPr marL="0" indent="0">
              <a:buNone/>
            </a:pPr>
            <a:r>
              <a:rPr lang="en-US" sz="2400" dirty="0"/>
              <a:t>  </a:t>
            </a:r>
            <a:r>
              <a:rPr lang="en-US" sz="2400" dirty="0" err="1"/>
              <a:t>var</a:t>
            </a:r>
            <a:r>
              <a:rPr lang="en-US" sz="2400" dirty="0"/>
              <a:t> inner;</a:t>
            </a:r>
          </a:p>
          <a:p>
            <a:pPr marL="0" indent="0">
              <a:buNone/>
            </a:pPr>
            <a:r>
              <a:rPr lang="en-US" sz="2400" dirty="0"/>
              <a:t>  inner = 43;</a:t>
            </a:r>
          </a:p>
          <a:p>
            <a:pPr marL="0" indent="0">
              <a:buNone/>
            </a:pPr>
            <a:r>
              <a:rPr lang="en-US" sz="2400" dirty="0"/>
              <a:t>  return outer;</a:t>
            </a:r>
          </a:p>
          <a:p>
            <a:pPr marL="0" indent="0">
              <a:buNone/>
            </a:pPr>
            <a:r>
              <a:rPr lang="en-US" sz="2400" dirty="0"/>
              <a:t>};</a:t>
            </a:r>
          </a:p>
          <a:p>
            <a:pPr marL="0" indent="0">
              <a:buNone/>
            </a:pPr>
            <a:r>
              <a:rPr lang="en-US" sz="2400" dirty="0"/>
              <a:t>inner = </a:t>
            </a:r>
            <a:r>
              <a:rPr lang="en-US" sz="2400" dirty="0" err="1"/>
              <a:t>findMeaning</a:t>
            </a:r>
            <a:r>
              <a:rPr lang="en-US" sz="2400" dirty="0"/>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2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 2</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dirty="0" err="1" smtClean="0"/>
              <a:t>notGlobal</a:t>
            </a:r>
            <a:r>
              <a:rPr lang="en-US" dirty="0" smtClean="0"/>
              <a:t> </a:t>
            </a:r>
            <a:r>
              <a:rPr lang="en-US" dirty="0"/>
              <a:t>= "Hello"</a:t>
            </a:r>
          </a:p>
          <a:p>
            <a:pPr marL="0" indent="0">
              <a:buNone/>
            </a:pPr>
            <a:r>
              <a:rPr lang="en-US" dirty="0"/>
              <a:t>global = "Goodbye"</a:t>
            </a:r>
          </a:p>
          <a:p>
            <a:pPr marL="0" indent="0">
              <a:buNone/>
            </a:pPr>
            <a:endParaRPr lang="en-US" dirty="0"/>
          </a:p>
          <a:p>
            <a:pPr marL="0" indent="0">
              <a:buNone/>
            </a:pPr>
            <a:r>
              <a:rPr lang="en-US" dirty="0" err="1">
                <a:solidFill>
                  <a:srgbClr val="00B050"/>
                </a:solidFill>
              </a:rPr>
              <a:t>window.global</a:t>
            </a:r>
            <a:r>
              <a:rPr lang="en-US" dirty="0">
                <a:solidFill>
                  <a:srgbClr val="00B050"/>
                </a:solidFill>
              </a:rPr>
              <a:t> </a:t>
            </a:r>
            <a:r>
              <a:rPr lang="en-US" dirty="0"/>
              <a:t>= global</a:t>
            </a:r>
            <a:endParaRPr lang="en-US" dirty="0" smtClean="0"/>
          </a:p>
        </p:txBody>
      </p:sp>
      <p:sp>
        <p:nvSpPr>
          <p:cNvPr id="11" name="Content Placeholder 10"/>
          <p:cNvSpPr>
            <a:spLocks noGrp="1"/>
          </p:cNvSpPr>
          <p:nvPr>
            <p:ph sz="half" idx="2"/>
          </p:nvPr>
        </p:nvSpPr>
        <p:spPr>
          <a:xfrm>
            <a:off x="4800600" y="1524000"/>
            <a:ext cx="3810000" cy="4800600"/>
          </a:xfrm>
        </p:spPr>
        <p:txBody>
          <a:bodyPr>
            <a:noAutofit/>
          </a:bodyPr>
          <a:lstStyle/>
          <a:p>
            <a:pPr marL="0" indent="0">
              <a:buNone/>
            </a:pPr>
            <a:r>
              <a:rPr lang="en-US" dirty="0" smtClean="0">
                <a:solidFill>
                  <a:srgbClr val="00B050"/>
                </a:solidFill>
              </a:rPr>
              <a:t>(function() {</a:t>
            </a:r>
          </a:p>
          <a:p>
            <a:pPr marL="0" indent="0">
              <a:buNone/>
            </a:pPr>
            <a:r>
              <a:rPr lang="en-US" dirty="0" smtClean="0"/>
              <a:t>  </a:t>
            </a:r>
            <a:r>
              <a:rPr lang="en-US" dirty="0" err="1" smtClean="0"/>
              <a:t>var</a:t>
            </a:r>
            <a:r>
              <a:rPr lang="en-US" dirty="0" smtClean="0"/>
              <a:t> </a:t>
            </a:r>
            <a:r>
              <a:rPr lang="en-US" dirty="0"/>
              <a:t>global, </a:t>
            </a:r>
            <a:r>
              <a:rPr lang="en-US" dirty="0" err="1"/>
              <a:t>notGlobal</a:t>
            </a:r>
            <a:r>
              <a:rPr lang="en-US" dirty="0"/>
              <a:t>;</a:t>
            </a:r>
          </a:p>
          <a:p>
            <a:pPr marL="0" indent="0">
              <a:buNone/>
            </a:pPr>
            <a:r>
              <a:rPr lang="en-US" dirty="0" smtClean="0"/>
              <a:t>  </a:t>
            </a:r>
            <a:r>
              <a:rPr lang="en-US" dirty="0" err="1" smtClean="0"/>
              <a:t>notGlobal</a:t>
            </a:r>
            <a:r>
              <a:rPr lang="en-US" dirty="0" smtClean="0"/>
              <a:t> </a:t>
            </a:r>
            <a:r>
              <a:rPr lang="en-US" dirty="0"/>
              <a:t>= "Hello";</a:t>
            </a:r>
          </a:p>
          <a:p>
            <a:pPr marL="0" indent="0">
              <a:buNone/>
            </a:pPr>
            <a:r>
              <a:rPr lang="en-US" dirty="0" smtClean="0"/>
              <a:t>  global </a:t>
            </a:r>
            <a:r>
              <a:rPr lang="en-US" dirty="0"/>
              <a:t>= "Goodbye";</a:t>
            </a:r>
          </a:p>
          <a:p>
            <a:pPr marL="0" indent="0">
              <a:buNone/>
            </a:pPr>
            <a:r>
              <a:rPr lang="en-US" dirty="0" smtClean="0"/>
              <a:t>  </a:t>
            </a:r>
            <a:r>
              <a:rPr lang="en-US" dirty="0" err="1" smtClean="0"/>
              <a:t>window.global</a:t>
            </a:r>
            <a:r>
              <a:rPr lang="en-US" dirty="0" smtClean="0"/>
              <a:t> </a:t>
            </a:r>
            <a:r>
              <a:rPr lang="en-US" dirty="0"/>
              <a:t>= global</a:t>
            </a:r>
            <a:r>
              <a:rPr lang="en-US" dirty="0" smtClean="0"/>
              <a:t>;</a:t>
            </a:r>
          </a:p>
          <a:p>
            <a:pPr marL="0" indent="0">
              <a:buNone/>
            </a:pPr>
            <a:r>
              <a:rPr lang="en-US" dirty="0" smtClean="0">
                <a:solidFill>
                  <a:srgbClr val="00B050"/>
                </a:solidFill>
              </a:rPr>
              <a:t>})();</a:t>
            </a:r>
            <a:endParaRPr lang="en-US" dirty="0">
              <a:solidFill>
                <a:srgbClr val="00B050"/>
              </a:solidFill>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49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Everything, an Expression</a:t>
            </a:r>
            <a:endParaRPr lang="en-US" dirty="0"/>
          </a:p>
        </p:txBody>
      </p:sp>
      <p:sp>
        <p:nvSpPr>
          <p:cNvPr id="10" name="Content Placeholder 9"/>
          <p:cNvSpPr>
            <a:spLocks noGrp="1"/>
          </p:cNvSpPr>
          <p:nvPr>
            <p:ph sz="half" idx="1"/>
          </p:nvPr>
        </p:nvSpPr>
        <p:spPr>
          <a:xfrm>
            <a:off x="457200" y="1524000"/>
            <a:ext cx="4038600" cy="2362200"/>
          </a:xfrm>
        </p:spPr>
        <p:txBody>
          <a:bodyPr>
            <a:noAutofit/>
          </a:bodyPr>
          <a:lstStyle/>
          <a:p>
            <a:pPr marL="0" indent="0">
              <a:buNone/>
            </a:pPr>
            <a:r>
              <a:rPr lang="en-US" sz="1800" dirty="0"/>
              <a:t>grade = (student) -&gt;</a:t>
            </a:r>
          </a:p>
          <a:p>
            <a:pPr marL="0" indent="0">
              <a:buNone/>
            </a:pPr>
            <a:r>
              <a:rPr lang="en-US" sz="1800" dirty="0"/>
              <a:t>  if </a:t>
            </a:r>
            <a:r>
              <a:rPr lang="en-US" sz="1800" dirty="0" err="1"/>
              <a:t>student.excellentWork</a:t>
            </a:r>
            <a:endParaRPr lang="en-US" sz="1800" dirty="0"/>
          </a:p>
          <a:p>
            <a:pPr marL="0" indent="0">
              <a:buNone/>
            </a:pPr>
            <a:r>
              <a:rPr lang="en-US" sz="1800" dirty="0"/>
              <a:t>    "A+"</a:t>
            </a:r>
          </a:p>
          <a:p>
            <a:pPr marL="0" indent="0">
              <a:buNone/>
            </a:pPr>
            <a:r>
              <a:rPr lang="en-US" sz="1800" dirty="0"/>
              <a:t>  else if </a:t>
            </a:r>
            <a:r>
              <a:rPr lang="en-US" sz="1800" dirty="0" err="1"/>
              <a:t>student.okayStuff</a:t>
            </a:r>
            <a:endParaRPr lang="en-US" sz="1800" dirty="0"/>
          </a:p>
          <a:p>
            <a:pPr marL="0" indent="0">
              <a:buNone/>
            </a:pPr>
            <a:r>
              <a:rPr lang="en-US" sz="1800" dirty="0"/>
              <a:t>    if </a:t>
            </a:r>
            <a:r>
              <a:rPr lang="en-US" sz="1800" dirty="0" err="1"/>
              <a:t>student.triedHard</a:t>
            </a:r>
            <a:r>
              <a:rPr lang="en-US" sz="1800" dirty="0"/>
              <a:t> then "B" else "B-"</a:t>
            </a:r>
          </a:p>
          <a:p>
            <a:pPr marL="0" indent="0">
              <a:buNone/>
            </a:pPr>
            <a:r>
              <a:rPr lang="en-US" sz="1800" dirty="0"/>
              <a:t>  else</a:t>
            </a:r>
          </a:p>
          <a:p>
            <a:pPr marL="0" indent="0">
              <a:buNone/>
            </a:pPr>
            <a:r>
              <a:rPr lang="en-US" sz="1800" dirty="0"/>
              <a:t>    "C"</a:t>
            </a:r>
          </a:p>
          <a:p>
            <a:pPr marL="0" indent="0">
              <a:buNone/>
            </a:pPr>
            <a:endParaRPr lang="en-US" sz="1800" dirty="0"/>
          </a:p>
          <a:p>
            <a:pPr marL="0" indent="0">
              <a:buNone/>
            </a:pPr>
            <a:r>
              <a:rPr lang="en-US" sz="1800" dirty="0"/>
              <a:t>eldest = if 24 &gt; 21 then "Liz" else "Ike"</a:t>
            </a:r>
            <a:endParaRPr lang="en-US" sz="1800" dirty="0" smtClean="0"/>
          </a:p>
        </p:txBody>
      </p:sp>
      <p:sp>
        <p:nvSpPr>
          <p:cNvPr id="11" name="Content Placeholder 10"/>
          <p:cNvSpPr>
            <a:spLocks noGrp="1"/>
          </p:cNvSpPr>
          <p:nvPr>
            <p:ph sz="half" idx="2"/>
          </p:nvPr>
        </p:nvSpPr>
        <p:spPr>
          <a:xfrm>
            <a:off x="5029200" y="1524000"/>
            <a:ext cx="3810000" cy="4800600"/>
          </a:xfrm>
        </p:spPr>
        <p:txBody>
          <a:bodyPr>
            <a:noAutofit/>
          </a:bodyPr>
          <a:lstStyle/>
          <a:p>
            <a:pPr marL="0" indent="0">
              <a:buNone/>
            </a:pPr>
            <a:r>
              <a:rPr lang="en-US" sz="1800" dirty="0" err="1">
                <a:solidFill>
                  <a:schemeClr val="bg1"/>
                </a:solidFill>
              </a:rPr>
              <a:t>var</a:t>
            </a:r>
            <a:r>
              <a:rPr lang="en-US" sz="1800" dirty="0">
                <a:solidFill>
                  <a:schemeClr val="bg1"/>
                </a:solidFill>
              </a:rPr>
              <a:t> eldest, grade;</a:t>
            </a:r>
          </a:p>
          <a:p>
            <a:pPr marL="0" indent="0">
              <a:buNone/>
            </a:pPr>
            <a:r>
              <a:rPr lang="en-US" sz="1800" dirty="0">
                <a:solidFill>
                  <a:schemeClr val="bg1"/>
                </a:solidFill>
              </a:rPr>
              <a:t>grade = function(student) {</a:t>
            </a:r>
          </a:p>
          <a:p>
            <a:pPr marL="0" indent="0">
              <a:buNone/>
            </a:pPr>
            <a:r>
              <a:rPr lang="en-US" sz="1800" dirty="0">
                <a:solidFill>
                  <a:schemeClr val="bg1"/>
                </a:solidFill>
              </a:rPr>
              <a:t>  if (</a:t>
            </a:r>
            <a:r>
              <a:rPr lang="en-US" sz="1800" dirty="0" err="1">
                <a:solidFill>
                  <a:schemeClr val="bg1"/>
                </a:solidFill>
              </a:rPr>
              <a:t>student.excellentWork</a:t>
            </a:r>
            <a:r>
              <a:rPr lang="en-US" sz="1800" dirty="0">
                <a:solidFill>
                  <a:schemeClr val="bg1"/>
                </a:solidFill>
              </a:rPr>
              <a:t>)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"A+";</a:t>
            </a:r>
          </a:p>
          <a:p>
            <a:pPr marL="0" indent="0">
              <a:buNone/>
            </a:pPr>
            <a:r>
              <a:rPr lang="en-US" sz="1800" dirty="0">
                <a:solidFill>
                  <a:schemeClr val="bg1"/>
                </a:solidFill>
              </a:rPr>
              <a:t>  } else if (</a:t>
            </a:r>
            <a:r>
              <a:rPr lang="en-US" sz="1800" dirty="0" err="1">
                <a:solidFill>
                  <a:schemeClr val="bg1"/>
                </a:solidFill>
              </a:rPr>
              <a:t>student.okayStuff</a:t>
            </a:r>
            <a:r>
              <a:rPr lang="en-US" sz="1800" dirty="0">
                <a:solidFill>
                  <a:schemeClr val="bg1"/>
                </a:solidFill>
              </a:rPr>
              <a:t>) {</a:t>
            </a:r>
          </a:p>
          <a:p>
            <a:pPr marL="0" indent="0">
              <a:buNone/>
            </a:pPr>
            <a:r>
              <a:rPr lang="en-US" sz="1800" dirty="0">
                <a:solidFill>
                  <a:schemeClr val="bg1"/>
                </a:solidFill>
              </a:rPr>
              <a:t>    if (</a:t>
            </a:r>
            <a:r>
              <a:rPr lang="en-US" sz="1800" dirty="0" err="1">
                <a:solidFill>
                  <a:schemeClr val="bg1"/>
                </a:solidFill>
              </a:rPr>
              <a:t>student.triedHard</a:t>
            </a:r>
            <a:r>
              <a:rPr lang="en-US" sz="1800" dirty="0">
                <a:solidFill>
                  <a:schemeClr val="bg1"/>
                </a:solidFill>
              </a:rPr>
              <a:t>)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"B";</a:t>
            </a:r>
          </a:p>
          <a:p>
            <a:pPr marL="0" indent="0">
              <a:buNone/>
            </a:pPr>
            <a:r>
              <a:rPr lang="en-US" sz="1800" dirty="0">
                <a:solidFill>
                  <a:schemeClr val="bg1"/>
                </a:solidFill>
              </a:rPr>
              <a:t>    } else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"B-";</a:t>
            </a:r>
          </a:p>
          <a:p>
            <a:pPr marL="0" indent="0">
              <a:buNone/>
            </a:pPr>
            <a:r>
              <a:rPr lang="en-US" sz="1800" dirty="0">
                <a:solidFill>
                  <a:schemeClr val="bg1"/>
                </a:solidFill>
              </a:rPr>
              <a:t>    }</a:t>
            </a:r>
          </a:p>
          <a:p>
            <a:pPr marL="0" indent="0">
              <a:buNone/>
            </a:pPr>
            <a:r>
              <a:rPr lang="en-US" sz="1800" dirty="0">
                <a:solidFill>
                  <a:schemeClr val="bg1"/>
                </a:solidFill>
              </a:rPr>
              <a:t>  } else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"C";</a:t>
            </a:r>
          </a:p>
          <a:p>
            <a:pPr marL="0" indent="0">
              <a:buNone/>
            </a:pPr>
            <a:r>
              <a:rPr lang="en-US" sz="1800" dirty="0">
                <a:solidFill>
                  <a:schemeClr val="bg1"/>
                </a:solidFill>
              </a:rPr>
              <a:t>  }</a:t>
            </a:r>
          </a:p>
          <a:p>
            <a:pPr marL="0" indent="0">
              <a:buNone/>
            </a:pPr>
            <a:r>
              <a:rPr lang="en-US" sz="1800" dirty="0">
                <a:solidFill>
                  <a:schemeClr val="bg1"/>
                </a:solidFill>
              </a:rPr>
              <a:t>};</a:t>
            </a:r>
          </a:p>
          <a:p>
            <a:pPr marL="0" indent="0">
              <a:buNone/>
            </a:pPr>
            <a:r>
              <a:rPr lang="en-US" sz="1800" dirty="0">
                <a:solidFill>
                  <a:schemeClr val="bg1"/>
                </a:solidFill>
              </a:rPr>
              <a:t>eldest = 24 &gt; 21 ? "Liz" : "Ike</a:t>
            </a:r>
            <a:r>
              <a:rPr lang="en-US" sz="1800" dirty="0" smtClean="0">
                <a:solidFill>
                  <a:schemeClr val="bg1"/>
                </a:solidFill>
              </a:rPr>
              <a:t>";</a:t>
            </a:r>
            <a:endParaRPr lang="en-US" sz="1800" dirty="0">
              <a:solidFill>
                <a:schemeClr val="bg1"/>
              </a:solidFill>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56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12" end="12"/>
                                            </p:txEl>
                                          </p:spTgt>
                                        </p:tgtEl>
                                        <p:attrNameLst>
                                          <p:attrName>style.visibility</p:attrName>
                                        </p:attrNameLst>
                                      </p:cBhvr>
                                      <p:to>
                                        <p:strVal val="visible"/>
                                      </p:to>
                                    </p:set>
                                    <p:animEffect transition="in" filter="fade">
                                      <p:cBhvr>
                                        <p:cTn id="46" dur="500"/>
                                        <p:tgtEl>
                                          <p:spTgt spid="11">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xEl>
                                              <p:pRg st="13" end="13"/>
                                            </p:txEl>
                                          </p:spTgt>
                                        </p:tgtEl>
                                        <p:attrNameLst>
                                          <p:attrName>style.visibility</p:attrName>
                                        </p:attrNameLst>
                                      </p:cBhvr>
                                      <p:to>
                                        <p:strVal val="visible"/>
                                      </p:to>
                                    </p:set>
                                    <p:animEffect transition="in" filter="fade">
                                      <p:cBhvr>
                                        <p:cTn id="49" dur="500"/>
                                        <p:tgtEl>
                                          <p:spTgt spid="11">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14" end="14"/>
                                            </p:txEl>
                                          </p:spTgt>
                                        </p:tgtEl>
                                        <p:attrNameLst>
                                          <p:attrName>style.visibility</p:attrName>
                                        </p:attrNameLst>
                                      </p:cBhvr>
                                      <p:to>
                                        <p:strVal val="visible"/>
                                      </p:to>
                                    </p:set>
                                    <p:animEffect transition="in" filter="fade">
                                      <p:cBhvr>
                                        <p:cTn id="52"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Conditionals</a:t>
            </a:r>
            <a:endParaRPr lang="en-US" dirty="0"/>
          </a:p>
        </p:txBody>
      </p:sp>
      <p:sp>
        <p:nvSpPr>
          <p:cNvPr id="10" name="Content Placeholder 9"/>
          <p:cNvSpPr>
            <a:spLocks noGrp="1"/>
          </p:cNvSpPr>
          <p:nvPr>
            <p:ph sz="half" idx="1"/>
          </p:nvPr>
        </p:nvSpPr>
        <p:spPr>
          <a:xfrm>
            <a:off x="457200" y="1600200"/>
            <a:ext cx="4419600" cy="2362200"/>
          </a:xfrm>
        </p:spPr>
        <p:txBody>
          <a:bodyPr>
            <a:noAutofit/>
          </a:bodyPr>
          <a:lstStyle/>
          <a:p>
            <a:pPr marL="0" indent="0">
              <a:buNone/>
            </a:pPr>
            <a:r>
              <a:rPr lang="en-US" sz="2000" dirty="0"/>
              <a:t>mood = </a:t>
            </a:r>
            <a:r>
              <a:rPr lang="en-US" sz="2000" dirty="0" err="1"/>
              <a:t>greatlyImproved</a:t>
            </a:r>
            <a:r>
              <a:rPr lang="en-US" sz="2000" dirty="0"/>
              <a:t> </a:t>
            </a:r>
            <a:r>
              <a:rPr lang="en-US" sz="2000" dirty="0">
                <a:solidFill>
                  <a:srgbClr val="00B050"/>
                </a:solidFill>
              </a:rPr>
              <a:t>if</a:t>
            </a:r>
            <a:r>
              <a:rPr lang="en-US" sz="2000" dirty="0"/>
              <a:t> singing</a:t>
            </a:r>
          </a:p>
          <a:p>
            <a:pPr marL="0" indent="0">
              <a:buNone/>
            </a:pPr>
            <a:endParaRPr lang="en-US" sz="2000" dirty="0"/>
          </a:p>
          <a:p>
            <a:pPr marL="0" indent="0">
              <a:buNone/>
            </a:pPr>
            <a:r>
              <a:rPr lang="en-US" sz="2000" dirty="0">
                <a:solidFill>
                  <a:srgbClr val="00B050"/>
                </a:solidFill>
              </a:rPr>
              <a:t>if</a:t>
            </a:r>
            <a:r>
              <a:rPr lang="en-US" sz="2000" dirty="0"/>
              <a:t> happy </a:t>
            </a:r>
            <a:r>
              <a:rPr lang="en-US" sz="2000" dirty="0">
                <a:solidFill>
                  <a:srgbClr val="00B050"/>
                </a:solidFill>
              </a:rPr>
              <a:t>and</a:t>
            </a:r>
            <a:r>
              <a:rPr lang="en-US" sz="2000" dirty="0"/>
              <a:t> </a:t>
            </a:r>
            <a:r>
              <a:rPr lang="en-US" sz="2000" dirty="0" err="1"/>
              <a:t>knowsIt</a:t>
            </a:r>
            <a:endParaRPr lang="en-US" sz="2000" dirty="0"/>
          </a:p>
          <a:p>
            <a:pPr marL="0" indent="0">
              <a:buNone/>
            </a:pPr>
            <a:r>
              <a:rPr lang="en-US" sz="2000" dirty="0"/>
              <a:t>  </a:t>
            </a:r>
            <a:r>
              <a:rPr lang="en-US" sz="2000" dirty="0" err="1"/>
              <a:t>clapsHands</a:t>
            </a:r>
            <a:r>
              <a:rPr lang="en-US" sz="2000" dirty="0"/>
              <a:t>()</a:t>
            </a:r>
          </a:p>
          <a:p>
            <a:pPr marL="0" indent="0">
              <a:buNone/>
            </a:pPr>
            <a:r>
              <a:rPr lang="en-US" sz="2000" dirty="0"/>
              <a:t>  </a:t>
            </a:r>
            <a:r>
              <a:rPr lang="en-US" sz="2000" dirty="0" err="1"/>
              <a:t>chaChaCha</a:t>
            </a:r>
            <a:r>
              <a:rPr lang="en-US" sz="2000" dirty="0"/>
              <a:t>()</a:t>
            </a:r>
          </a:p>
          <a:p>
            <a:pPr marL="0" indent="0">
              <a:buNone/>
            </a:pPr>
            <a:r>
              <a:rPr lang="en-US" sz="2000" dirty="0">
                <a:solidFill>
                  <a:srgbClr val="00B050"/>
                </a:solidFill>
              </a:rPr>
              <a:t>else</a:t>
            </a:r>
          </a:p>
          <a:p>
            <a:pPr marL="0" indent="0">
              <a:buNone/>
            </a:pPr>
            <a:r>
              <a:rPr lang="en-US" sz="2000" dirty="0"/>
              <a:t>  </a:t>
            </a:r>
            <a:r>
              <a:rPr lang="en-US" sz="2000" dirty="0" err="1"/>
              <a:t>showIt</a:t>
            </a:r>
            <a:r>
              <a:rPr lang="en-US" sz="2000" dirty="0"/>
              <a:t>()</a:t>
            </a:r>
          </a:p>
          <a:p>
            <a:pPr marL="0" indent="0">
              <a:buNone/>
            </a:pPr>
            <a:endParaRPr lang="en-US" sz="2000" dirty="0"/>
          </a:p>
          <a:p>
            <a:pPr marL="0" indent="0">
              <a:buNone/>
            </a:pPr>
            <a:r>
              <a:rPr lang="en-US" sz="2000" dirty="0"/>
              <a:t>lunch = </a:t>
            </a:r>
            <a:r>
              <a:rPr lang="en-US" sz="2000" dirty="0">
                <a:solidFill>
                  <a:srgbClr val="00B050"/>
                </a:solidFill>
              </a:rPr>
              <a:t>if</a:t>
            </a:r>
            <a:r>
              <a:rPr lang="en-US" sz="2000" dirty="0"/>
              <a:t> </a:t>
            </a:r>
            <a:r>
              <a:rPr lang="en-US" sz="2000" dirty="0" err="1"/>
              <a:t>friday</a:t>
            </a:r>
            <a:r>
              <a:rPr lang="en-US" sz="2000" dirty="0"/>
              <a:t> </a:t>
            </a:r>
            <a:r>
              <a:rPr lang="en-US" sz="2000" dirty="0">
                <a:solidFill>
                  <a:srgbClr val="00B050"/>
                </a:solidFill>
              </a:rPr>
              <a:t>then </a:t>
            </a:r>
            <a:r>
              <a:rPr lang="en-US" sz="2000" dirty="0"/>
              <a:t>water </a:t>
            </a:r>
            <a:r>
              <a:rPr lang="en-US" sz="2000" dirty="0">
                <a:solidFill>
                  <a:srgbClr val="00B050"/>
                </a:solidFill>
              </a:rPr>
              <a:t>else </a:t>
            </a:r>
            <a:r>
              <a:rPr lang="en-US" sz="2000" dirty="0" err="1"/>
              <a:t>redBull</a:t>
            </a:r>
            <a:endParaRPr lang="en-US" sz="2000" dirty="0"/>
          </a:p>
          <a:p>
            <a:pPr marL="0" indent="0">
              <a:buNone/>
            </a:pPr>
            <a:endParaRPr lang="en-US" sz="2000" dirty="0"/>
          </a:p>
          <a:p>
            <a:pPr marL="0" indent="0">
              <a:buNone/>
            </a:pPr>
            <a:r>
              <a:rPr lang="en-US" sz="2000" dirty="0"/>
              <a:t>options </a:t>
            </a:r>
            <a:r>
              <a:rPr lang="en-US" sz="2000" dirty="0">
                <a:solidFill>
                  <a:srgbClr val="00B050"/>
                </a:solidFill>
              </a:rPr>
              <a:t>or=</a:t>
            </a:r>
            <a:r>
              <a:rPr lang="en-US" sz="2000" dirty="0"/>
              <a:t> defaults</a:t>
            </a:r>
            <a:endParaRPr lang="en-US" sz="2000" dirty="0" smtClean="0"/>
          </a:p>
        </p:txBody>
      </p:sp>
      <p:sp>
        <p:nvSpPr>
          <p:cNvPr id="11" name="Content Placeholder 10"/>
          <p:cNvSpPr>
            <a:spLocks noGrp="1"/>
          </p:cNvSpPr>
          <p:nvPr>
            <p:ph sz="half" idx="2"/>
          </p:nvPr>
        </p:nvSpPr>
        <p:spPr>
          <a:xfrm>
            <a:off x="5029200" y="1524000"/>
            <a:ext cx="3581400" cy="4800600"/>
          </a:xfrm>
        </p:spPr>
        <p:txBody>
          <a:bodyPr>
            <a:noAutofit/>
          </a:bodyPr>
          <a:lstStyle/>
          <a:p>
            <a:pPr marL="0" indent="0">
              <a:buNone/>
            </a:pPr>
            <a:r>
              <a:rPr lang="en-US" sz="2000" dirty="0" err="1">
                <a:solidFill>
                  <a:schemeClr val="bg1"/>
                </a:solidFill>
              </a:rPr>
              <a:t>var</a:t>
            </a:r>
            <a:r>
              <a:rPr lang="en-US" sz="2000" dirty="0">
                <a:solidFill>
                  <a:schemeClr val="bg1"/>
                </a:solidFill>
              </a:rPr>
              <a:t> lunch, mood;</a:t>
            </a:r>
          </a:p>
          <a:p>
            <a:pPr marL="0" indent="0">
              <a:buNone/>
            </a:pPr>
            <a:r>
              <a:rPr lang="en-US" sz="2000" dirty="0">
                <a:solidFill>
                  <a:schemeClr val="bg1"/>
                </a:solidFill>
              </a:rPr>
              <a:t>if (singing) {</a:t>
            </a:r>
          </a:p>
          <a:p>
            <a:pPr marL="0" indent="0">
              <a:buNone/>
            </a:pPr>
            <a:r>
              <a:rPr lang="en-US" sz="2000" dirty="0">
                <a:solidFill>
                  <a:schemeClr val="bg1"/>
                </a:solidFill>
              </a:rPr>
              <a:t>  mood = </a:t>
            </a:r>
            <a:r>
              <a:rPr lang="en-US" sz="2000" dirty="0" err="1">
                <a:solidFill>
                  <a:schemeClr val="bg1"/>
                </a:solidFill>
              </a:rPr>
              <a:t>greatlyImproved</a:t>
            </a:r>
            <a:r>
              <a:rPr lang="en-US" sz="2000" dirty="0">
                <a:solidFill>
                  <a:schemeClr val="bg1"/>
                </a:solidFill>
              </a:rPr>
              <a:t>;</a:t>
            </a:r>
          </a:p>
          <a:p>
            <a:pPr marL="0" indent="0">
              <a:buNone/>
            </a:pPr>
            <a:r>
              <a:rPr lang="en-US" sz="2000" dirty="0">
                <a:solidFill>
                  <a:schemeClr val="bg1"/>
                </a:solidFill>
              </a:rPr>
              <a:t>}</a:t>
            </a:r>
          </a:p>
          <a:p>
            <a:pPr marL="0" indent="0">
              <a:buNone/>
            </a:pPr>
            <a:r>
              <a:rPr lang="en-US" sz="2000" dirty="0">
                <a:solidFill>
                  <a:schemeClr val="bg1"/>
                </a:solidFill>
              </a:rPr>
              <a:t>if (happy &amp;&amp; </a:t>
            </a:r>
            <a:r>
              <a:rPr lang="en-US" sz="2000" dirty="0" err="1">
                <a:solidFill>
                  <a:schemeClr val="bg1"/>
                </a:solidFill>
              </a:rPr>
              <a:t>knowsIt</a:t>
            </a:r>
            <a:r>
              <a:rPr lang="en-US" sz="2000" dirty="0">
                <a:solidFill>
                  <a:schemeClr val="bg1"/>
                </a:solidFill>
              </a:rPr>
              <a:t>) {</a:t>
            </a:r>
          </a:p>
          <a:p>
            <a:pPr marL="0" indent="0">
              <a:buNone/>
            </a:pPr>
            <a:r>
              <a:rPr lang="en-US" sz="2000" dirty="0">
                <a:solidFill>
                  <a:schemeClr val="bg1"/>
                </a:solidFill>
              </a:rPr>
              <a:t>  </a:t>
            </a:r>
            <a:r>
              <a:rPr lang="en-US" sz="2000" dirty="0" err="1">
                <a:solidFill>
                  <a:schemeClr val="bg1"/>
                </a:solidFill>
              </a:rPr>
              <a:t>clapsHands</a:t>
            </a:r>
            <a:r>
              <a:rPr lang="en-US" sz="2000" dirty="0">
                <a:solidFill>
                  <a:schemeClr val="bg1"/>
                </a:solidFill>
              </a:rPr>
              <a:t>();</a:t>
            </a:r>
          </a:p>
          <a:p>
            <a:pPr marL="0" indent="0">
              <a:buNone/>
            </a:pPr>
            <a:r>
              <a:rPr lang="en-US" sz="2000" dirty="0">
                <a:solidFill>
                  <a:schemeClr val="bg1"/>
                </a:solidFill>
              </a:rPr>
              <a:t>  </a:t>
            </a:r>
            <a:r>
              <a:rPr lang="en-US" sz="2000" dirty="0" err="1">
                <a:solidFill>
                  <a:schemeClr val="bg1"/>
                </a:solidFill>
              </a:rPr>
              <a:t>chaChaCha</a:t>
            </a:r>
            <a:r>
              <a:rPr lang="en-US" sz="2000" dirty="0">
                <a:solidFill>
                  <a:schemeClr val="bg1"/>
                </a:solidFill>
              </a:rPr>
              <a:t>();</a:t>
            </a:r>
          </a:p>
          <a:p>
            <a:pPr marL="0" indent="0">
              <a:buNone/>
            </a:pPr>
            <a:r>
              <a:rPr lang="en-US" sz="2000" dirty="0">
                <a:solidFill>
                  <a:schemeClr val="bg1"/>
                </a:solidFill>
              </a:rPr>
              <a:t>} else {</a:t>
            </a:r>
          </a:p>
          <a:p>
            <a:pPr marL="0" indent="0">
              <a:buNone/>
            </a:pPr>
            <a:r>
              <a:rPr lang="en-US" sz="2000" dirty="0">
                <a:solidFill>
                  <a:schemeClr val="bg1"/>
                </a:solidFill>
              </a:rPr>
              <a:t>  </a:t>
            </a:r>
            <a:r>
              <a:rPr lang="en-US" sz="2000" dirty="0" err="1">
                <a:solidFill>
                  <a:schemeClr val="bg1"/>
                </a:solidFill>
              </a:rPr>
              <a:t>showIt</a:t>
            </a:r>
            <a:r>
              <a:rPr lang="en-US" sz="2000" dirty="0">
                <a:solidFill>
                  <a:schemeClr val="bg1"/>
                </a:solidFill>
              </a:rPr>
              <a:t>();</a:t>
            </a:r>
          </a:p>
          <a:p>
            <a:pPr marL="0" indent="0">
              <a:buNone/>
            </a:pPr>
            <a:r>
              <a:rPr lang="en-US" sz="2000" dirty="0">
                <a:solidFill>
                  <a:schemeClr val="bg1"/>
                </a:solidFill>
              </a:rPr>
              <a:t>}</a:t>
            </a:r>
          </a:p>
          <a:p>
            <a:pPr marL="0" indent="0">
              <a:buNone/>
            </a:pPr>
            <a:r>
              <a:rPr lang="en-US" sz="2000" dirty="0">
                <a:solidFill>
                  <a:schemeClr val="bg1"/>
                </a:solidFill>
              </a:rPr>
              <a:t>lunch = </a:t>
            </a:r>
            <a:r>
              <a:rPr lang="en-US" sz="2000" dirty="0" err="1">
                <a:solidFill>
                  <a:schemeClr val="bg1"/>
                </a:solidFill>
              </a:rPr>
              <a:t>friday</a:t>
            </a:r>
            <a:r>
              <a:rPr lang="en-US" sz="2000" dirty="0">
                <a:solidFill>
                  <a:schemeClr val="bg1"/>
                </a:solidFill>
              </a:rPr>
              <a:t> ? water : </a:t>
            </a:r>
            <a:r>
              <a:rPr lang="en-US" sz="2000" dirty="0" err="1">
                <a:solidFill>
                  <a:schemeClr val="bg1"/>
                </a:solidFill>
              </a:rPr>
              <a:t>redBull</a:t>
            </a:r>
            <a:r>
              <a:rPr lang="en-US" sz="2000" dirty="0">
                <a:solidFill>
                  <a:schemeClr val="bg1"/>
                </a:solidFill>
              </a:rPr>
              <a:t>;</a:t>
            </a:r>
          </a:p>
          <a:p>
            <a:pPr marL="0" indent="0">
              <a:buNone/>
            </a:pPr>
            <a:r>
              <a:rPr lang="en-US" sz="2000" dirty="0" smtClean="0">
                <a:solidFill>
                  <a:schemeClr val="bg1"/>
                </a:solidFill>
              </a:rPr>
              <a:t>Options || (options </a:t>
            </a:r>
            <a:r>
              <a:rPr lang="en-US" sz="2000" dirty="0">
                <a:solidFill>
                  <a:schemeClr val="bg1"/>
                </a:solidFill>
              </a:rPr>
              <a:t>= defaults</a:t>
            </a:r>
            <a:r>
              <a:rPr lang="en-US" sz="2000" dirty="0" smtClean="0">
                <a:solidFill>
                  <a:schemeClr val="bg1"/>
                </a:solidFill>
              </a:rPr>
              <a:t>);</a:t>
            </a:r>
          </a:p>
          <a:p>
            <a:pPr marL="0" indent="0">
              <a:buNone/>
            </a:pPr>
            <a:endParaRPr lang="en-US" sz="2000" dirty="0">
              <a:solidFill>
                <a:schemeClr val="bg1"/>
              </a:solidFill>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50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t>
            </a:r>
            <a:endParaRPr lang="en-US" dirty="0"/>
          </a:p>
        </p:txBody>
      </p:sp>
      <p:sp>
        <p:nvSpPr>
          <p:cNvPr id="4" name="Text Placeholder 3"/>
          <p:cNvSpPr>
            <a:spLocks noGrp="1"/>
          </p:cNvSpPr>
          <p:nvPr>
            <p:ph type="body" idx="1"/>
          </p:nvPr>
        </p:nvSpPr>
        <p:spPr/>
        <p:txBody>
          <a:bodyPr>
            <a:normAutofit/>
          </a:bodyPr>
          <a:lstStyle/>
          <a:p>
            <a:r>
              <a:rPr lang="en-US" sz="2400" b="1" dirty="0" smtClean="0">
                <a:solidFill>
                  <a:schemeClr val="bg1"/>
                </a:solidFill>
              </a:rPr>
              <a:t>How CoffeeScript Made me a Better JavaScript Developer</a:t>
            </a:r>
          </a:p>
        </p:txBody>
      </p:sp>
    </p:spTree>
    <p:extLst>
      <p:ext uri="{BB962C8B-B14F-4D97-AF65-F5344CB8AC3E}">
        <p14:creationId xmlns:p14="http://schemas.microsoft.com/office/powerpoint/2010/main" val="37283121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 and Aliases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07738952"/>
              </p:ext>
            </p:extLst>
          </p:nvPr>
        </p:nvGraphicFramePr>
        <p:xfrm>
          <a:off x="1524000" y="1397000"/>
          <a:ext cx="6096000" cy="5029200"/>
        </p:xfrm>
        <a:graphic>
          <a:graphicData uri="http://schemas.openxmlformats.org/drawingml/2006/table">
            <a:tbl>
              <a:tblPr firstRow="1" bandRow="1">
                <a:tableStyleId>{93296810-A885-4BE3-A3E7-6D5BEEA58F35}</a:tableStyleId>
              </a:tblPr>
              <a:tblGrid>
                <a:gridCol w="3048000"/>
                <a:gridCol w="3048000"/>
              </a:tblGrid>
              <a:tr h="370840">
                <a:tc>
                  <a:txBody>
                    <a:bodyPr/>
                    <a:lstStyle/>
                    <a:p>
                      <a:pPr algn="ctr"/>
                      <a:r>
                        <a:rPr lang="en-US" sz="2400" b="1" dirty="0" smtClean="0"/>
                        <a:t>CoffeeScript</a:t>
                      </a:r>
                      <a:endParaRPr lang="en-US" sz="2400" b="1" dirty="0"/>
                    </a:p>
                  </a:txBody>
                  <a:tcPr/>
                </a:tc>
                <a:tc>
                  <a:txBody>
                    <a:bodyPr/>
                    <a:lstStyle/>
                    <a:p>
                      <a:pPr algn="ctr"/>
                      <a:r>
                        <a:rPr lang="en-US" sz="2400" b="1" dirty="0" smtClean="0"/>
                        <a:t>JavaScript</a:t>
                      </a:r>
                      <a:endParaRPr lang="en-US" sz="2400" b="1" dirty="0"/>
                    </a:p>
                  </a:txBody>
                  <a:tcPr/>
                </a:tc>
              </a:tr>
              <a:tr h="370840">
                <a:tc>
                  <a:txBody>
                    <a:bodyPr/>
                    <a:lstStyle/>
                    <a:p>
                      <a:pPr algn="ctr"/>
                      <a:r>
                        <a:rPr lang="en-US" sz="2400" b="1" dirty="0" smtClean="0"/>
                        <a:t>is,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err="1" smtClean="0"/>
                        <a:t>isnt</a:t>
                      </a:r>
                      <a:r>
                        <a:rPr lang="en-US" sz="2400" b="1" dirty="0" smtClean="0"/>
                        <a:t>,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not</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and</a:t>
                      </a:r>
                      <a:endParaRPr lang="en-US" sz="2400" b="1" dirty="0"/>
                    </a:p>
                  </a:txBody>
                  <a:tcPr/>
                </a:tc>
                <a:tc>
                  <a:txBody>
                    <a:bodyPr/>
                    <a:lstStyle/>
                    <a:p>
                      <a:pPr algn="ctr"/>
                      <a:r>
                        <a:rPr lang="en-US" sz="2400" b="1" dirty="0" smtClean="0"/>
                        <a:t>&amp;&amp;</a:t>
                      </a:r>
                      <a:endParaRPr lang="en-US" sz="2400" b="1" dirty="0"/>
                    </a:p>
                  </a:txBody>
                  <a:tcPr/>
                </a:tc>
              </a:tr>
              <a:tr h="370840">
                <a:tc>
                  <a:txBody>
                    <a:bodyPr/>
                    <a:lstStyle/>
                    <a:p>
                      <a:pPr algn="ctr"/>
                      <a:r>
                        <a:rPr lang="en-US" sz="2400" b="1" dirty="0" smtClean="0"/>
                        <a:t>or</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true, yes, on</a:t>
                      </a:r>
                    </a:p>
                  </a:txBody>
                  <a:tcPr/>
                </a:tc>
                <a:tc>
                  <a:txBody>
                    <a:bodyPr/>
                    <a:lstStyle/>
                    <a:p>
                      <a:pPr algn="ctr"/>
                      <a:r>
                        <a:rPr lang="en-US" sz="2400" b="1" dirty="0" smtClean="0"/>
                        <a:t>true</a:t>
                      </a:r>
                      <a:endParaRPr lang="en-US" sz="2400" b="1" dirty="0"/>
                    </a:p>
                  </a:txBody>
                  <a:tcPr/>
                </a:tc>
              </a:tr>
              <a:tr h="370840">
                <a:tc>
                  <a:txBody>
                    <a:bodyPr/>
                    <a:lstStyle/>
                    <a:p>
                      <a:pPr algn="ctr"/>
                      <a:r>
                        <a:rPr lang="en-US" sz="2400" b="1" dirty="0" smtClean="0"/>
                        <a:t>false, no, off</a:t>
                      </a:r>
                      <a:endParaRPr lang="en-US" sz="2400" b="1" dirty="0"/>
                    </a:p>
                  </a:txBody>
                  <a:tcPr/>
                </a:tc>
                <a:tc>
                  <a:txBody>
                    <a:bodyPr/>
                    <a:lstStyle/>
                    <a:p>
                      <a:pPr algn="ctr"/>
                      <a:r>
                        <a:rPr lang="en-US" sz="2400" b="1" dirty="0" smtClean="0"/>
                        <a:t>false</a:t>
                      </a:r>
                      <a:endParaRPr lang="en-US" sz="2400" b="1" dirty="0"/>
                    </a:p>
                  </a:txBody>
                  <a:tcPr/>
                </a:tc>
              </a:tr>
              <a:tr h="370840">
                <a:tc>
                  <a:txBody>
                    <a:bodyPr/>
                    <a:lstStyle/>
                    <a:p>
                      <a:pPr algn="ctr"/>
                      <a:r>
                        <a:rPr lang="en-US" sz="2400" b="1" dirty="0" smtClean="0"/>
                        <a:t>@, this</a:t>
                      </a:r>
                      <a:endParaRPr lang="en-US" sz="2400" b="1" dirty="0"/>
                    </a:p>
                  </a:txBody>
                  <a:tcPr/>
                </a:tc>
                <a:tc>
                  <a:txBody>
                    <a:bodyPr/>
                    <a:lstStyle/>
                    <a:p>
                      <a:pPr algn="ctr"/>
                      <a:r>
                        <a:rPr lang="en-US" sz="2400" b="1" dirty="0" smtClean="0"/>
                        <a:t>this</a:t>
                      </a:r>
                      <a:endParaRPr lang="en-US" sz="2400" b="1" dirty="0"/>
                    </a:p>
                  </a:txBody>
                  <a:tcPr/>
                </a:tc>
              </a:tr>
              <a:tr h="370840">
                <a:tc>
                  <a:txBody>
                    <a:bodyPr/>
                    <a:lstStyle/>
                    <a:p>
                      <a:pPr algn="ctr"/>
                      <a:r>
                        <a:rPr lang="en-US" sz="2400" b="1" dirty="0" smtClean="0"/>
                        <a:t>of</a:t>
                      </a:r>
                      <a:endParaRPr lang="en-US" sz="2400" b="1" dirty="0"/>
                    </a:p>
                  </a:txBody>
                  <a:tcPr/>
                </a:tc>
                <a:tc>
                  <a:txBody>
                    <a:bodyPr/>
                    <a:lstStyle/>
                    <a:p>
                      <a:pPr algn="ctr"/>
                      <a:r>
                        <a:rPr lang="en-US" sz="2400" b="1" dirty="0" smtClean="0"/>
                        <a:t>in</a:t>
                      </a:r>
                      <a:endParaRPr lang="en-US" sz="2400" b="1" dirty="0"/>
                    </a:p>
                  </a:txBody>
                  <a:tcPr/>
                </a:tc>
              </a:tr>
              <a:tr h="370840">
                <a:tc>
                  <a:txBody>
                    <a:bodyPr/>
                    <a:lstStyle/>
                    <a:p>
                      <a:pPr algn="ctr"/>
                      <a:r>
                        <a:rPr lang="en-US" sz="2400" b="1" dirty="0" smtClean="0"/>
                        <a:t>in</a:t>
                      </a:r>
                      <a:endParaRPr lang="en-US" sz="2400" b="1" dirty="0"/>
                    </a:p>
                  </a:txBody>
                  <a:tcPr/>
                </a:tc>
                <a:tc>
                  <a:txBody>
                    <a:bodyPr/>
                    <a:lstStyle/>
                    <a:p>
                      <a:pPr algn="ctr"/>
                      <a:r>
                        <a:rPr lang="en-US" sz="2400" b="0" i="1" dirty="0" smtClean="0"/>
                        <a:t>no equivalent</a:t>
                      </a:r>
                      <a:endParaRPr lang="en-US" sz="2400" b="0" i="1" dirty="0"/>
                    </a:p>
                  </a:txBody>
                  <a:tcPr/>
                </a:tc>
              </a:tr>
            </a:tbl>
          </a:graphicData>
        </a:graphic>
      </p:graphicFrame>
    </p:spTree>
    <p:extLst>
      <p:ext uri="{BB962C8B-B14F-4D97-AF65-F5344CB8AC3E}">
        <p14:creationId xmlns:p14="http://schemas.microsoft.com/office/powerpoint/2010/main" val="9413846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Use CoffeeScript</a:t>
            </a:r>
            <a:endParaRPr lang="en-US" dirty="0"/>
          </a:p>
        </p:txBody>
      </p:sp>
      <p:sp>
        <p:nvSpPr>
          <p:cNvPr id="3" name="Text Placeholder 2"/>
          <p:cNvSpPr>
            <a:spLocks noGrp="1"/>
          </p:cNvSpPr>
          <p:nvPr>
            <p:ph type="body" idx="1"/>
          </p:nvPr>
        </p:nvSpPr>
        <p:spPr/>
        <p:txBody>
          <a:bodyPr/>
          <a:lstStyle/>
          <a:p>
            <a:r>
              <a:rPr lang="en-US" dirty="0" smtClean="0"/>
              <a:t>Let’s pretend for a moment that how I use it, matters.</a:t>
            </a:r>
            <a:endParaRPr lang="en-US" dirty="0"/>
          </a:p>
        </p:txBody>
      </p:sp>
    </p:spTree>
    <p:extLst>
      <p:ext uri="{BB962C8B-B14F-4D97-AF65-F5344CB8AC3E}">
        <p14:creationId xmlns:p14="http://schemas.microsoft.com/office/powerpoint/2010/main" val="35005875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Coffee, Cake and Growl</a:t>
            </a:r>
            <a:endParaRPr lang="en-US" dirty="0"/>
          </a:p>
        </p:txBody>
      </p:sp>
      <p:sp>
        <p:nvSpPr>
          <p:cNvPr id="5" name="Content Placeholder 4"/>
          <p:cNvSpPr>
            <a:spLocks noGrp="1"/>
          </p:cNvSpPr>
          <p:nvPr>
            <p:ph idx="1"/>
          </p:nvPr>
        </p:nvSpPr>
        <p:spPr/>
        <p:txBody>
          <a:bodyPr/>
          <a:lstStyle/>
          <a:p>
            <a:pPr marL="514350" indent="-514350">
              <a:buFont typeface="+mj-lt"/>
              <a:buAutoNum type="arabicPeriod"/>
            </a:pPr>
            <a:r>
              <a:rPr lang="en-US" dirty="0" smtClean="0"/>
              <a:t>Cake (think Make or Rake)</a:t>
            </a:r>
          </a:p>
          <a:p>
            <a:pPr marL="514350" indent="-514350">
              <a:buFont typeface="+mj-lt"/>
              <a:buAutoNum type="arabicPeriod"/>
            </a:pPr>
            <a:r>
              <a:rPr lang="en-US" dirty="0" smtClean="0"/>
              <a:t>‘watch’ Task</a:t>
            </a:r>
          </a:p>
          <a:p>
            <a:pPr marL="400050" lvl="1" indent="0">
              <a:buNone/>
            </a:pPr>
            <a:endParaRPr lang="en-US" dirty="0" smtClean="0"/>
          </a:p>
          <a:p>
            <a:pPr marL="914400" lvl="1" indent="-514350">
              <a:buFont typeface="+mj-lt"/>
              <a:buAutoNum type="arabicPeriod"/>
            </a:pPr>
            <a:endParaRPr lang="en-US" dirty="0" smtClean="0"/>
          </a:p>
          <a:p>
            <a:pPr marL="514350" indent="-514350">
              <a:buFont typeface="+mj-lt"/>
              <a:buAutoNum type="arabicPeriod"/>
            </a:pPr>
            <a:r>
              <a:rPr lang="en-US" dirty="0" err="1" smtClean="0"/>
              <a:t>wingrr</a:t>
            </a:r>
            <a:r>
              <a:rPr lang="en-US" dirty="0" smtClean="0"/>
              <a:t> (use node-growl for *nix)</a:t>
            </a:r>
            <a:endParaRPr lang="en-US" dirty="0"/>
          </a:p>
        </p:txBody>
      </p:sp>
      <p:sp>
        <p:nvSpPr>
          <p:cNvPr id="6" name="Text Placeholder 3"/>
          <p:cNvSpPr txBox="1">
            <a:spLocks/>
          </p:cNvSpPr>
          <p:nvPr/>
        </p:nvSpPr>
        <p:spPr>
          <a:xfrm>
            <a:off x="1371600" y="4495799"/>
            <a:ext cx="4724400" cy="1524001"/>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err="1">
                <a:solidFill>
                  <a:schemeClr val="bg1"/>
                </a:solidFill>
                <a:latin typeface="Consolas" pitchFamily="49" charset="0"/>
                <a:cs typeface="Consolas" pitchFamily="49" charset="0"/>
              </a:rPr>
              <a:t>msg</a:t>
            </a:r>
            <a:r>
              <a:rPr lang="en-US" sz="2400" dirty="0">
                <a:solidFill>
                  <a:schemeClr val="bg1"/>
                </a:solidFill>
                <a:latin typeface="Consolas" pitchFamily="49" charset="0"/>
                <a:cs typeface="Consolas" pitchFamily="49" charset="0"/>
              </a:rPr>
              <a:t> = </a:t>
            </a:r>
            <a:r>
              <a:rPr lang="en-US" sz="2400" dirty="0">
                <a:solidFill>
                  <a:srgbClr val="00B050"/>
                </a:solidFill>
                <a:latin typeface="Consolas" pitchFamily="49" charset="0"/>
                <a:cs typeface="Consolas" pitchFamily="49" charset="0"/>
              </a:rPr>
              <a:t>'All test pass'</a:t>
            </a:r>
          </a:p>
          <a:p>
            <a:pPr marL="0" indent="0">
              <a:buNone/>
            </a:pPr>
            <a:r>
              <a:rPr lang="en-US" sz="2400" dirty="0" err="1" smtClean="0">
                <a:solidFill>
                  <a:schemeClr val="bg1"/>
                </a:solidFill>
                <a:latin typeface="Consolas" pitchFamily="49" charset="0"/>
                <a:cs typeface="Consolas" pitchFamily="49" charset="0"/>
              </a:rPr>
              <a:t>sys.puts</a:t>
            </a:r>
            <a:r>
              <a:rPr lang="en-US" sz="2400" dirty="0" smtClean="0">
                <a:solidFill>
                  <a:schemeClr val="bg1"/>
                </a:solidFill>
                <a:latin typeface="Consolas" pitchFamily="49" charset="0"/>
                <a:cs typeface="Consolas" pitchFamily="49" charset="0"/>
              </a:rPr>
              <a:t> </a:t>
            </a:r>
            <a:r>
              <a:rPr lang="en-US" sz="2400" dirty="0" err="1">
                <a:solidFill>
                  <a:schemeClr val="bg1"/>
                </a:solidFill>
                <a:latin typeface="Consolas" pitchFamily="49" charset="0"/>
                <a:cs typeface="Consolas" pitchFamily="49" charset="0"/>
              </a:rPr>
              <a:t>msg.green</a:t>
            </a:r>
            <a:endParaRPr lang="en-US" sz="2400" dirty="0">
              <a:solidFill>
                <a:schemeClr val="bg1"/>
              </a:solidFill>
              <a:latin typeface="Consolas" pitchFamily="49" charset="0"/>
              <a:cs typeface="Consolas" pitchFamily="49" charset="0"/>
            </a:endParaRPr>
          </a:p>
          <a:p>
            <a:pPr marL="0" indent="0">
              <a:buNone/>
            </a:pPr>
            <a:r>
              <a:rPr lang="en-US" sz="2400" dirty="0" err="1" smtClean="0">
                <a:solidFill>
                  <a:schemeClr val="bg1"/>
                </a:solidFill>
                <a:latin typeface="Consolas" pitchFamily="49" charset="0"/>
                <a:cs typeface="Consolas" pitchFamily="49" charset="0"/>
              </a:rPr>
              <a:t>wingrr.notify</a:t>
            </a:r>
            <a:r>
              <a:rPr lang="en-US" sz="2400" dirty="0" smtClean="0">
                <a:solidFill>
                  <a:schemeClr val="bg1"/>
                </a:solidFill>
                <a:latin typeface="Consolas" pitchFamily="49" charset="0"/>
                <a:cs typeface="Consolas" pitchFamily="49" charset="0"/>
              </a:rPr>
              <a:t> </a:t>
            </a:r>
            <a:r>
              <a:rPr lang="en-US" sz="2400" dirty="0" err="1" smtClean="0">
                <a:solidFill>
                  <a:schemeClr val="bg1"/>
                </a:solidFill>
                <a:latin typeface="Consolas" pitchFamily="49" charset="0"/>
                <a:cs typeface="Consolas" pitchFamily="49" charset="0"/>
              </a:rPr>
              <a:t>msg</a:t>
            </a:r>
            <a:endParaRPr lang="en-US" sz="2400" dirty="0">
              <a:solidFill>
                <a:schemeClr val="bg1"/>
              </a:solidFill>
              <a:latin typeface="Consolas" pitchFamily="49" charset="0"/>
              <a:cs typeface="Consolas" pitchFamily="49" charset="0"/>
            </a:endParaRPr>
          </a:p>
        </p:txBody>
      </p:sp>
      <p:sp>
        <p:nvSpPr>
          <p:cNvPr id="7" name="Text Placeholder 3"/>
          <p:cNvSpPr txBox="1">
            <a:spLocks/>
          </p:cNvSpPr>
          <p:nvPr/>
        </p:nvSpPr>
        <p:spPr>
          <a:xfrm>
            <a:off x="1371600" y="2794000"/>
            <a:ext cx="4724400" cy="960120"/>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smtClean="0">
                <a:solidFill>
                  <a:schemeClr val="bg1"/>
                </a:solidFill>
                <a:latin typeface="Consolas" pitchFamily="49" charset="0"/>
                <a:cs typeface="Consolas" pitchFamily="49" charset="0"/>
              </a:rPr>
              <a:t>invoke </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build</a:t>
            </a:r>
            <a:r>
              <a:rPr lang="en-US" sz="2400" dirty="0">
                <a:solidFill>
                  <a:srgbClr val="00B050"/>
                </a:solidFill>
                <a:latin typeface="Consolas" pitchFamily="49" charset="0"/>
                <a:cs typeface="Consolas" pitchFamily="49" charset="0"/>
              </a:rPr>
              <a:t>'</a:t>
            </a:r>
            <a:endParaRPr lang="en-US" sz="2400" dirty="0" smtClean="0">
              <a:solidFill>
                <a:srgbClr val="00B050"/>
              </a:solidFill>
              <a:latin typeface="Consolas" pitchFamily="49" charset="0"/>
              <a:cs typeface="Consolas" pitchFamily="49" charset="0"/>
            </a:endParaRPr>
          </a:p>
          <a:p>
            <a:pPr marL="0" indent="0">
              <a:buNone/>
            </a:pPr>
            <a:r>
              <a:rPr lang="en-US" sz="2400" dirty="0" smtClean="0">
                <a:solidFill>
                  <a:schemeClr val="bg1"/>
                </a:solidFill>
                <a:latin typeface="Consolas" pitchFamily="49" charset="0"/>
                <a:cs typeface="Consolas" pitchFamily="49" charset="0"/>
              </a:rPr>
              <a:t>invoke </a:t>
            </a:r>
            <a:r>
              <a:rPr lang="en-US" sz="2400" dirty="0" smtClean="0">
                <a:solidFill>
                  <a:srgbClr val="00B050"/>
                </a:solidFill>
                <a:latin typeface="Consolas" pitchFamily="49" charset="0"/>
                <a:cs typeface="Consolas" pitchFamily="49" charset="0"/>
              </a:rPr>
              <a:t>'tests</a:t>
            </a:r>
            <a:r>
              <a:rPr lang="en-US" sz="2400" dirty="0">
                <a:solidFill>
                  <a:srgbClr val="00B050"/>
                </a:solidFill>
                <a:latin typeface="Consolas" pitchFamily="49" charset="0"/>
                <a:cs typeface="Consolas" pitchFamily="49" charset="0"/>
              </a:rPr>
              <a:t>'</a:t>
            </a:r>
          </a:p>
        </p:txBody>
      </p:sp>
    </p:spTree>
    <p:extLst>
      <p:ext uri="{BB962C8B-B14F-4D97-AF65-F5344CB8AC3E}">
        <p14:creationId xmlns:p14="http://schemas.microsoft.com/office/powerpoint/2010/main" val="28244788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Why?</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 should I bother using it?</a:t>
            </a:r>
          </a:p>
        </p:txBody>
      </p:sp>
    </p:spTree>
    <p:extLst>
      <p:ext uri="{BB962C8B-B14F-4D97-AF65-F5344CB8AC3E}">
        <p14:creationId xmlns:p14="http://schemas.microsoft.com/office/powerpoint/2010/main" val="9621238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normAutofit/>
          </a:bodyPr>
          <a:lstStyle/>
          <a:p>
            <a:r>
              <a:rPr lang="en-US" sz="3200" dirty="0" smtClean="0"/>
              <a:t>More succinct code</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319413"/>
            <a:ext cx="6142832" cy="322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8714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normAutofit/>
          </a:bodyPr>
          <a:lstStyle/>
          <a:p>
            <a:r>
              <a:rPr lang="en-US" sz="2800" dirty="0" smtClean="0"/>
              <a:t>Extra compile</a:t>
            </a:r>
            <a:r>
              <a:rPr lang="en-US" sz="2800" baseline="0" dirty="0" smtClean="0"/>
              <a:t> step between you and the “real” code</a:t>
            </a:r>
          </a:p>
        </p:txBody>
      </p:sp>
      <p:pic>
        <p:nvPicPr>
          <p:cNvPr id="17412" name="Picture 4" descr="C:\Users\BRSATR~1.NOR\AppData\Local\Temp\SNAGHTMLe9715a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02895"/>
            <a:ext cx="8407400" cy="246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5292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Avoid Snake Pits &amp; Get JS Patterns for Free</a:t>
            </a:r>
          </a:p>
        </p:txBody>
      </p:sp>
      <p:sp>
        <p:nvSpPr>
          <p:cNvPr id="4" name="TextBox 3"/>
          <p:cNvSpPr txBox="1"/>
          <p:nvPr/>
        </p:nvSpPr>
        <p:spPr>
          <a:xfrm>
            <a:off x="914400" y="338078"/>
            <a:ext cx="3258841" cy="2862322"/>
          </a:xfrm>
          <a:prstGeom prst="rect">
            <a:avLst/>
          </a:prstGeom>
          <a:noFill/>
        </p:spPr>
        <p:txBody>
          <a:bodyPr wrap="none" rtlCol="0">
            <a:spAutoFit/>
          </a:bodyPr>
          <a:lstStyle/>
          <a:p>
            <a:r>
              <a:rPr lang="en-US" dirty="0">
                <a:solidFill>
                  <a:schemeClr val="bg1">
                    <a:lumMod val="95000"/>
                  </a:schemeClr>
                </a:solidFill>
                <a:latin typeface="DistrictThin" pitchFamily="2" charset="0"/>
              </a:rPr>
              <a:t>hi == bye</a:t>
            </a:r>
          </a:p>
          <a:p>
            <a:r>
              <a:rPr lang="en-US" dirty="0">
                <a:solidFill>
                  <a:schemeClr val="bg1">
                    <a:lumMod val="95000"/>
                  </a:schemeClr>
                </a:solidFill>
                <a:latin typeface="DistrictThin" pitchFamily="2" charset="0"/>
              </a:rPr>
              <a:t>global = "available everywhere?"</a:t>
            </a:r>
          </a:p>
          <a:p>
            <a:endParaRPr lang="en-US" dirty="0">
              <a:solidFill>
                <a:schemeClr val="bg1">
                  <a:lumMod val="95000"/>
                </a:schemeClr>
              </a:solidFill>
              <a:latin typeface="DistrictThin" pitchFamily="2" charset="0"/>
            </a:endParaRPr>
          </a:p>
          <a:p>
            <a:r>
              <a:rPr lang="en-US" dirty="0">
                <a:solidFill>
                  <a:schemeClr val="bg1">
                    <a:lumMod val="95000"/>
                  </a:schemeClr>
                </a:solidFill>
                <a:latin typeface="DistrictThin" pitchFamily="2" charset="0"/>
              </a:rPr>
              <a:t>switch day</a:t>
            </a:r>
          </a:p>
          <a:p>
            <a:r>
              <a:rPr lang="en-US" dirty="0">
                <a:solidFill>
                  <a:schemeClr val="bg1">
                    <a:lumMod val="95000"/>
                  </a:schemeClr>
                </a:solidFill>
                <a:latin typeface="DistrictThin" pitchFamily="2" charset="0"/>
              </a:rPr>
              <a:t>  when "Fri", "Sat"</a:t>
            </a:r>
          </a:p>
          <a:p>
            <a:r>
              <a:rPr lang="en-US" dirty="0">
                <a:solidFill>
                  <a:schemeClr val="bg1">
                    <a:lumMod val="95000"/>
                  </a:schemeClr>
                </a:solidFill>
                <a:latin typeface="DistrictThin" pitchFamily="2" charset="0"/>
              </a:rPr>
              <a:t>    if day is </a:t>
            </a:r>
            <a:r>
              <a:rPr lang="en-US" dirty="0" err="1">
                <a:solidFill>
                  <a:schemeClr val="bg1">
                    <a:lumMod val="95000"/>
                  </a:schemeClr>
                </a:solidFill>
                <a:latin typeface="DistrictThin" pitchFamily="2" charset="0"/>
              </a:rPr>
              <a:t>bingoDay</a:t>
            </a:r>
            <a:endParaRPr lang="en-US" dirty="0">
              <a:solidFill>
                <a:schemeClr val="bg1">
                  <a:lumMod val="95000"/>
                </a:schemeClr>
              </a:solidFill>
              <a:latin typeface="DistrictThin" pitchFamily="2" charset="0"/>
            </a:endParaRPr>
          </a:p>
          <a:p>
            <a:r>
              <a:rPr lang="en-US" dirty="0">
                <a:solidFill>
                  <a:schemeClr val="bg1">
                    <a:lumMod val="95000"/>
                  </a:schemeClr>
                </a:solidFill>
                <a:latin typeface="DistrictThin" pitchFamily="2" charset="0"/>
              </a:rPr>
              <a:t>      go bingo</a:t>
            </a:r>
          </a:p>
          <a:p>
            <a:r>
              <a:rPr lang="en-US" dirty="0">
                <a:solidFill>
                  <a:schemeClr val="bg1">
                    <a:lumMod val="95000"/>
                  </a:schemeClr>
                </a:solidFill>
                <a:latin typeface="DistrictThin" pitchFamily="2" charset="0"/>
              </a:rPr>
              <a:t>      go dancing</a:t>
            </a:r>
          </a:p>
          <a:p>
            <a:r>
              <a:rPr lang="en-US" dirty="0">
                <a:solidFill>
                  <a:schemeClr val="bg1">
                    <a:lumMod val="95000"/>
                  </a:schemeClr>
                </a:solidFill>
                <a:latin typeface="DistrictThin" pitchFamily="2" charset="0"/>
              </a:rPr>
              <a:t>  when "Sun" then go church</a:t>
            </a:r>
          </a:p>
          <a:p>
            <a:r>
              <a:rPr lang="en-US" dirty="0">
                <a:solidFill>
                  <a:schemeClr val="bg1">
                    <a:lumMod val="95000"/>
                  </a:schemeClr>
                </a:solidFill>
                <a:latin typeface="DistrictThin" pitchFamily="2" charset="0"/>
              </a:rPr>
              <a:t>  else go work</a:t>
            </a:r>
          </a:p>
        </p:txBody>
      </p:sp>
      <p:sp>
        <p:nvSpPr>
          <p:cNvPr id="5" name="TextBox 4"/>
          <p:cNvSpPr txBox="1"/>
          <p:nvPr/>
        </p:nvSpPr>
        <p:spPr>
          <a:xfrm>
            <a:off x="5486400" y="228600"/>
            <a:ext cx="3427157" cy="5355312"/>
          </a:xfrm>
          <a:prstGeom prst="rect">
            <a:avLst/>
          </a:prstGeom>
          <a:noFill/>
        </p:spPr>
        <p:txBody>
          <a:bodyPr wrap="none" rtlCol="0">
            <a:spAutoFit/>
          </a:bodyPr>
          <a:lstStyle/>
          <a:p>
            <a:r>
              <a:rPr lang="en-US" dirty="0" smtClean="0">
                <a:solidFill>
                  <a:schemeClr val="bg1">
                    <a:lumMod val="95000"/>
                  </a:schemeClr>
                </a:solidFill>
              </a:rPr>
              <a:t>(function() {</a:t>
            </a:r>
          </a:p>
          <a:p>
            <a:r>
              <a:rPr lang="en-US" dirty="0" smtClean="0">
                <a:solidFill>
                  <a:schemeClr val="bg1">
                    <a:lumMod val="95000"/>
                  </a:schemeClr>
                </a:solidFill>
              </a:rPr>
              <a:t>  </a:t>
            </a:r>
            <a:r>
              <a:rPr lang="en-US" dirty="0" err="1" smtClean="0">
                <a:solidFill>
                  <a:schemeClr val="bg1">
                    <a:lumMod val="95000"/>
                  </a:schemeClr>
                </a:solidFill>
              </a:rPr>
              <a:t>var</a:t>
            </a:r>
            <a:r>
              <a:rPr lang="en-US" dirty="0" smtClean="0">
                <a:solidFill>
                  <a:schemeClr val="bg1">
                    <a:lumMod val="95000"/>
                  </a:schemeClr>
                </a:solidFill>
              </a:rPr>
              <a:t> </a:t>
            </a:r>
            <a:r>
              <a:rPr lang="en-US" dirty="0">
                <a:solidFill>
                  <a:schemeClr val="bg1">
                    <a:lumMod val="95000"/>
                  </a:schemeClr>
                </a:solidFill>
              </a:rPr>
              <a:t>global;</a:t>
            </a:r>
          </a:p>
          <a:p>
            <a:r>
              <a:rPr lang="en-US" dirty="0" smtClean="0">
                <a:solidFill>
                  <a:schemeClr val="bg1">
                    <a:lumMod val="95000"/>
                  </a:schemeClr>
                </a:solidFill>
              </a:rPr>
              <a:t>  hi </a:t>
            </a:r>
            <a:r>
              <a:rPr lang="en-US" dirty="0">
                <a:solidFill>
                  <a:schemeClr val="bg1">
                    <a:lumMod val="95000"/>
                  </a:schemeClr>
                </a:solidFill>
              </a:rPr>
              <a:t>=== bye;</a:t>
            </a:r>
          </a:p>
          <a:p>
            <a:r>
              <a:rPr lang="en-US" dirty="0" smtClean="0">
                <a:solidFill>
                  <a:schemeClr val="bg1">
                    <a:lumMod val="95000"/>
                  </a:schemeClr>
                </a:solidFill>
              </a:rPr>
              <a:t>  global </a:t>
            </a:r>
            <a:r>
              <a:rPr lang="en-US" dirty="0">
                <a:solidFill>
                  <a:schemeClr val="bg1">
                    <a:lumMod val="95000"/>
                  </a:schemeClr>
                </a:solidFill>
              </a:rPr>
              <a:t>= "available everywhere?";</a:t>
            </a:r>
          </a:p>
          <a:p>
            <a:r>
              <a:rPr lang="en-US" dirty="0" smtClean="0">
                <a:solidFill>
                  <a:schemeClr val="bg1">
                    <a:lumMod val="95000"/>
                  </a:schemeClr>
                </a:solidFill>
              </a:rPr>
              <a:t>  switch </a:t>
            </a:r>
            <a:r>
              <a:rPr lang="en-US" dirty="0">
                <a:solidFill>
                  <a:schemeClr val="bg1">
                    <a:lumMod val="95000"/>
                  </a:schemeClr>
                </a:solidFill>
              </a:rPr>
              <a:t>(day) {</a:t>
            </a:r>
          </a:p>
          <a:p>
            <a:r>
              <a:rPr lang="en-US" dirty="0">
                <a:solidFill>
                  <a:schemeClr val="bg1">
                    <a:lumMod val="95000"/>
                  </a:schemeClr>
                </a:solidFill>
              </a:rPr>
              <a:t>   </a:t>
            </a:r>
            <a:r>
              <a:rPr lang="en-US" dirty="0" smtClean="0">
                <a:solidFill>
                  <a:schemeClr val="bg1">
                    <a:lumMod val="95000"/>
                  </a:schemeClr>
                </a:solidFill>
              </a:rPr>
              <a:t> case </a:t>
            </a:r>
            <a:r>
              <a:rPr lang="en-US" dirty="0">
                <a:solidFill>
                  <a:schemeClr val="bg1">
                    <a:lumMod val="95000"/>
                  </a:schemeClr>
                </a:solidFill>
              </a:rPr>
              <a:t>"Fri":</a:t>
            </a:r>
          </a:p>
          <a:p>
            <a:r>
              <a:rPr lang="en-US" dirty="0" smtClean="0">
                <a:solidFill>
                  <a:schemeClr val="bg1">
                    <a:lumMod val="95000"/>
                  </a:schemeClr>
                </a:solidFill>
              </a:rPr>
              <a:t>    </a:t>
            </a:r>
            <a:r>
              <a:rPr lang="en-US" dirty="0">
                <a:solidFill>
                  <a:schemeClr val="bg1">
                    <a:lumMod val="95000"/>
                  </a:schemeClr>
                </a:solidFill>
              </a:rPr>
              <a:t>case "Sat":</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if (day === </a:t>
            </a:r>
            <a:r>
              <a:rPr lang="en-US" dirty="0" err="1">
                <a:solidFill>
                  <a:schemeClr val="bg1">
                    <a:lumMod val="95000"/>
                  </a:schemeClr>
                </a:solidFill>
              </a:rPr>
              <a:t>bingoDay</a:t>
            </a:r>
            <a:r>
              <a:rPr lang="en-US" dirty="0">
                <a:solidFill>
                  <a:schemeClr val="bg1">
                    <a:lumMod val="95000"/>
                  </a:schemeClr>
                </a:solidFill>
              </a:rPr>
              <a:t>) {</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go(bingo);</a:t>
            </a:r>
          </a:p>
          <a:p>
            <a:r>
              <a:rPr lang="en-US" dirty="0" smtClean="0">
                <a:solidFill>
                  <a:schemeClr val="bg1">
                    <a:lumMod val="95000"/>
                  </a:schemeClr>
                </a:solidFill>
              </a:rPr>
              <a:t>        </a:t>
            </a:r>
            <a:r>
              <a:rPr lang="en-US" dirty="0">
                <a:solidFill>
                  <a:schemeClr val="bg1">
                    <a:lumMod val="95000"/>
                  </a:schemeClr>
                </a:solidFill>
              </a:rPr>
              <a:t>go(dancing);</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a:t>
            </a:r>
          </a:p>
          <a:p>
            <a:r>
              <a:rPr lang="en-US" dirty="0">
                <a:solidFill>
                  <a:schemeClr val="bg1">
                    <a:lumMod val="95000"/>
                  </a:schemeClr>
                </a:solidFill>
              </a:rPr>
              <a:t>    </a:t>
            </a:r>
            <a:r>
              <a:rPr lang="en-US" dirty="0" smtClean="0">
                <a:solidFill>
                  <a:schemeClr val="bg1">
                    <a:lumMod val="95000"/>
                  </a:schemeClr>
                </a:solidFill>
              </a:rPr>
              <a:t>  break</a:t>
            </a:r>
            <a:r>
              <a:rPr lang="en-US" dirty="0">
                <a:solidFill>
                  <a:schemeClr val="bg1">
                    <a:lumMod val="95000"/>
                  </a:schemeClr>
                </a:solidFill>
              </a:rPr>
              <a:t>;</a:t>
            </a:r>
          </a:p>
          <a:p>
            <a:r>
              <a:rPr lang="en-US" dirty="0" smtClean="0">
                <a:solidFill>
                  <a:schemeClr val="bg1">
                    <a:lumMod val="95000"/>
                  </a:schemeClr>
                </a:solidFill>
              </a:rPr>
              <a:t>    </a:t>
            </a:r>
            <a:r>
              <a:rPr lang="en-US" dirty="0">
                <a:solidFill>
                  <a:schemeClr val="bg1">
                    <a:lumMod val="95000"/>
                  </a:schemeClr>
                </a:solidFill>
              </a:rPr>
              <a:t>case "Sun":</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go(church);</a:t>
            </a:r>
          </a:p>
          <a:p>
            <a:r>
              <a:rPr lang="en-US" dirty="0" smtClean="0">
                <a:solidFill>
                  <a:schemeClr val="bg1">
                    <a:lumMod val="95000"/>
                  </a:schemeClr>
                </a:solidFill>
              </a:rPr>
              <a:t>      </a:t>
            </a:r>
            <a:r>
              <a:rPr lang="en-US" dirty="0">
                <a:solidFill>
                  <a:schemeClr val="bg1">
                    <a:lumMod val="95000"/>
                  </a:schemeClr>
                </a:solidFill>
              </a:rPr>
              <a:t>break;</a:t>
            </a:r>
          </a:p>
          <a:p>
            <a:r>
              <a:rPr lang="en-US" dirty="0">
                <a:solidFill>
                  <a:schemeClr val="bg1">
                    <a:lumMod val="95000"/>
                  </a:schemeClr>
                </a:solidFill>
              </a:rPr>
              <a:t>  </a:t>
            </a:r>
            <a:r>
              <a:rPr lang="en-US" dirty="0" smtClean="0">
                <a:solidFill>
                  <a:schemeClr val="bg1">
                    <a:lumMod val="95000"/>
                  </a:schemeClr>
                </a:solidFill>
              </a:rPr>
              <a:t>  default</a:t>
            </a:r>
            <a:r>
              <a:rPr lang="en-US" dirty="0">
                <a:solidFill>
                  <a:schemeClr val="bg1">
                    <a:lumMod val="95000"/>
                  </a:schemeClr>
                </a:solidFill>
              </a:rPr>
              <a:t>:</a:t>
            </a:r>
          </a:p>
          <a:p>
            <a:r>
              <a:rPr lang="en-US" dirty="0" smtClean="0">
                <a:solidFill>
                  <a:schemeClr val="bg1">
                    <a:lumMod val="95000"/>
                  </a:schemeClr>
                </a:solidFill>
              </a:rPr>
              <a:t>      </a:t>
            </a:r>
            <a:r>
              <a:rPr lang="en-US" dirty="0">
                <a:solidFill>
                  <a:schemeClr val="bg1">
                    <a:lumMod val="95000"/>
                  </a:schemeClr>
                </a:solidFill>
              </a:rPr>
              <a:t>go(work);</a:t>
            </a:r>
          </a:p>
          <a:p>
            <a:r>
              <a:rPr lang="en-US" dirty="0" smtClean="0">
                <a:solidFill>
                  <a:schemeClr val="bg1">
                    <a:lumMod val="95000"/>
                  </a:schemeClr>
                </a:solidFill>
              </a:rPr>
              <a:t>  }</a:t>
            </a:r>
          </a:p>
          <a:p>
            <a:r>
              <a:rPr lang="en-US" dirty="0" smtClean="0">
                <a:solidFill>
                  <a:schemeClr val="bg1">
                    <a:lumMod val="95000"/>
                  </a:schemeClr>
                </a:solidFill>
              </a:rPr>
              <a:t>})();</a:t>
            </a:r>
            <a:endParaRPr lang="en-US" dirty="0">
              <a:solidFill>
                <a:schemeClr val="bg1">
                  <a:lumMod val="95000"/>
                </a:schemeClr>
              </a:solidFill>
            </a:endParaRPr>
          </a:p>
        </p:txBody>
      </p:sp>
    </p:spTree>
    <p:extLst>
      <p:ext uri="{BB962C8B-B14F-4D97-AF65-F5344CB8AC3E}">
        <p14:creationId xmlns:p14="http://schemas.microsoft.com/office/powerpoint/2010/main" val="761036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Errors and Debugging: it’s still JavaScript in there</a:t>
            </a:r>
          </a:p>
        </p:txBody>
      </p:sp>
      <p:pic>
        <p:nvPicPr>
          <p:cNvPr id="18434" name="Picture 2" descr="C:\Users\BRSATR~1.NOR\AppData\Local\Temp\SNAGHTMLe9e330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400"/>
            <a:ext cx="5683451" cy="365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7846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As fast or faster</a:t>
            </a:r>
            <a:r>
              <a:rPr lang="en-US" baseline="0" dirty="0" smtClean="0"/>
              <a:t> JavaScript</a:t>
            </a:r>
          </a:p>
        </p:txBody>
      </p:sp>
      <p:sp>
        <p:nvSpPr>
          <p:cNvPr id="4" name="Rectangle 3"/>
          <p:cNvSpPr/>
          <p:nvPr/>
        </p:nvSpPr>
        <p:spPr>
          <a:xfrm>
            <a:off x="3657600" y="1066800"/>
            <a:ext cx="44086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Conjecture!</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952659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Dare</a:t>
            </a:r>
            <a:r>
              <a:rPr lang="en-US" baseline="0" dirty="0" smtClean="0"/>
              <a:t> I say it? Code Generation!</a:t>
            </a:r>
            <a:endParaRPr lang="en-US" dirty="0"/>
          </a:p>
        </p:txBody>
      </p:sp>
      <p:sp>
        <p:nvSpPr>
          <p:cNvPr id="4" name="Rectangle 3"/>
          <p:cNvSpPr/>
          <p:nvPr/>
        </p:nvSpPr>
        <p:spPr>
          <a:xfrm>
            <a:off x="1676400" y="1286470"/>
            <a:ext cx="67708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Code Generation(?)!</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67082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b="1" dirty="0" smtClean="0">
                <a:solidFill>
                  <a:schemeClr val="bg1"/>
                </a:solidFill>
              </a:rPr>
              <a:t>So</a:t>
            </a:r>
            <a:r>
              <a:rPr lang="en-US" sz="2400" b="1" baseline="0" dirty="0" smtClean="0">
                <a:solidFill>
                  <a:schemeClr val="bg1"/>
                </a:solidFill>
              </a:rPr>
              <a:t> Who Am I?</a:t>
            </a:r>
            <a:endParaRPr lang="en-US" dirty="0"/>
          </a:p>
        </p:txBody>
      </p:sp>
      <p:sp>
        <p:nvSpPr>
          <p:cNvPr id="3" name="Text Placeholder 2"/>
          <p:cNvSpPr>
            <a:spLocks noGrp="1"/>
          </p:cNvSpPr>
          <p:nvPr>
            <p:ph idx="1"/>
          </p:nvPr>
        </p:nvSpPr>
        <p:spPr/>
        <p:txBody>
          <a:bodyPr/>
          <a:lstStyle/>
          <a:p>
            <a:pPr>
              <a:buFont typeface="Wingdings" pitchFamily="2" charset="2"/>
              <a:buChar char="ü"/>
            </a:pPr>
            <a:r>
              <a:rPr lang="en-US" dirty="0" smtClean="0"/>
              <a:t>Husband and Father</a:t>
            </a:r>
          </a:p>
          <a:p>
            <a:pPr>
              <a:buFont typeface="Wingdings" pitchFamily="2" charset="2"/>
              <a:buChar char="ü"/>
            </a:pPr>
            <a:r>
              <a:rPr lang="en-US" dirty="0" smtClean="0"/>
              <a:t>Web Developer &amp; Evangelist, Microsoft</a:t>
            </a:r>
          </a:p>
          <a:p>
            <a:pPr>
              <a:buFont typeface="Wingdings" pitchFamily="2" charset="2"/>
              <a:buChar char="ü"/>
            </a:pPr>
            <a:r>
              <a:rPr lang="en-US" dirty="0" smtClean="0"/>
              <a:t>Austin, TX</a:t>
            </a:r>
          </a:p>
        </p:txBody>
      </p:sp>
      <p:pic>
        <p:nvPicPr>
          <p:cNvPr id="5" name="Picture 2" descr="http://a7.sphotos.ak.fbcdn.net/hphotos-ak-snc4/hs1380.snc4/163228_10150099017713245_674473244_7319245_1993939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505200"/>
            <a:ext cx="4510548" cy="2983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Text Placeholder 4"/>
          <p:cNvSpPr txBox="1">
            <a:spLocks/>
          </p:cNvSpPr>
          <p:nvPr/>
        </p:nvSpPr>
        <p:spPr>
          <a:xfrm>
            <a:off x="4815348" y="4344686"/>
            <a:ext cx="4229561" cy="152657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DistrictThin"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dirty="0" smtClean="0">
                <a:solidFill>
                  <a:schemeClr val="bg1"/>
                </a:solidFill>
              </a:rPr>
              <a:t>www.userinexperience.com</a:t>
            </a:r>
          </a:p>
          <a:p>
            <a:pPr algn="r"/>
            <a:r>
              <a:rPr lang="en-US" sz="2800" dirty="0" smtClean="0">
                <a:solidFill>
                  <a:schemeClr val="bg1"/>
                </a:solidFill>
              </a:rPr>
              <a:t>@BrandonSatrom</a:t>
            </a:r>
          </a:p>
          <a:p>
            <a:pPr algn="r"/>
            <a:r>
              <a:rPr lang="en-US" sz="2800" dirty="0" smtClean="0">
                <a:solidFill>
                  <a:schemeClr val="bg1"/>
                </a:solidFill>
              </a:rPr>
              <a:t>github.com/</a:t>
            </a:r>
            <a:r>
              <a:rPr lang="en-US" sz="2800" dirty="0" err="1" smtClean="0">
                <a:solidFill>
                  <a:schemeClr val="bg1"/>
                </a:solidFill>
              </a:rPr>
              <a:t>bsatrom</a:t>
            </a:r>
            <a:endParaRPr lang="en-US" sz="2800" dirty="0">
              <a:solidFill>
                <a:schemeClr val="bg1"/>
              </a:solidFill>
            </a:endParaRPr>
          </a:p>
        </p:txBody>
      </p:sp>
    </p:spTree>
    <p:extLst>
      <p:ext uri="{BB962C8B-B14F-4D97-AF65-F5344CB8AC3E}">
        <p14:creationId xmlns:p14="http://schemas.microsoft.com/office/powerpoint/2010/main" val="10227317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smtClean="0"/>
              <a:t>Ok, CoffeeScript </a:t>
            </a:r>
            <a:r>
              <a:rPr lang="en-US" sz="3600" i="1" u="sng" dirty="0" smtClean="0"/>
              <a:t>is</a:t>
            </a:r>
            <a:r>
              <a:rPr lang="en-US" sz="3600" dirty="0" smtClean="0"/>
              <a:t> Opinionated</a:t>
            </a:r>
            <a:endParaRPr lang="en-US" sz="3600" dirty="0"/>
          </a:p>
        </p:txBody>
      </p:sp>
      <p:sp>
        <p:nvSpPr>
          <p:cNvPr id="6" name="Text Placeholder 5"/>
          <p:cNvSpPr>
            <a:spLocks noGrp="1"/>
          </p:cNvSpPr>
          <p:nvPr>
            <p:ph type="body" idx="1"/>
          </p:nvPr>
        </p:nvSpPr>
        <p:spPr/>
        <p:txBody>
          <a:bodyPr/>
          <a:lstStyle/>
          <a:p>
            <a:r>
              <a:rPr lang="en-US" dirty="0" smtClean="0"/>
              <a:t>Like all software is…</a:t>
            </a:r>
          </a:p>
        </p:txBody>
      </p:sp>
      <p:pic>
        <p:nvPicPr>
          <p:cNvPr id="1026" name="Picture 2" descr="https://secure.gravatar.com/avatar/32652ed5b8fbd2ecdb1c78e9ac567b4b?s=320&amp;d=https://a248.e.akamai.net/assets.github.com%2Fimages%2Fgravatars%2Fgravatar-1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57200"/>
            <a:ext cx="3048000" cy="3048001"/>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p:cNvSpPr/>
          <p:nvPr/>
        </p:nvSpPr>
        <p:spPr>
          <a:xfrm>
            <a:off x="228600" y="762000"/>
            <a:ext cx="3733800" cy="1981200"/>
          </a:xfrm>
          <a:prstGeom prst="wedgeEllipseCallout">
            <a:avLst>
              <a:gd name="adj1" fmla="val 98082"/>
              <a:gd name="adj2" fmla="val 21104"/>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Shirts are for n00bs…</a:t>
            </a:r>
            <a:endParaRPr lang="en-US" sz="2800" b="1" dirty="0">
              <a:latin typeface="DistrictThin" pitchFamily="2" charset="0"/>
            </a:endParaRPr>
          </a:p>
        </p:txBody>
      </p:sp>
    </p:spTree>
    <p:extLst>
      <p:ext uri="{BB962C8B-B14F-4D97-AF65-F5344CB8AC3E}">
        <p14:creationId xmlns:p14="http://schemas.microsoft.com/office/powerpoint/2010/main" val="414782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066800"/>
            <a:ext cx="4725971" cy="4725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a:xfrm>
            <a:off x="457201" y="457200"/>
            <a:ext cx="3581399" cy="5943600"/>
          </a:xfrm>
        </p:spPr>
        <p:txBody>
          <a:bodyPr anchor="ctr">
            <a:normAutofit/>
          </a:bodyPr>
          <a:lstStyle/>
          <a:p>
            <a:pPr algn="r"/>
            <a:r>
              <a:rPr lang="en-US" dirty="0" smtClean="0"/>
              <a:t>With </a:t>
            </a:r>
            <a:br>
              <a:rPr lang="en-US" dirty="0" smtClean="0"/>
            </a:br>
            <a:r>
              <a:rPr lang="en-US" dirty="0" smtClean="0"/>
              <a:t>Apologies to the Ninjas</a:t>
            </a:r>
            <a:endParaRPr lang="en-US" dirty="0"/>
          </a:p>
        </p:txBody>
      </p:sp>
    </p:spTree>
    <p:extLst>
      <p:ext uri="{BB962C8B-B14F-4D97-AF65-F5344CB8AC3E}">
        <p14:creationId xmlns:p14="http://schemas.microsoft.com/office/powerpoint/2010/main" val="33125433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1371600" y="228600"/>
            <a:ext cx="6400800" cy="6248400"/>
          </a:xfrm>
        </p:spPr>
        <p:txBody>
          <a:bodyPr anchor="ctr">
            <a:normAutofit/>
          </a:bodyPr>
          <a:lstStyle/>
          <a:p>
            <a:r>
              <a:rPr lang="en-US" dirty="0"/>
              <a:t>CoffeeScript </a:t>
            </a:r>
            <a:r>
              <a:rPr lang="en-US" dirty="0" smtClean="0"/>
              <a:t>made me </a:t>
            </a:r>
            <a:r>
              <a:rPr lang="en-US" dirty="0"/>
              <a:t>want to be </a:t>
            </a:r>
            <a:endParaRPr lang="en-US" dirty="0" smtClean="0"/>
          </a:p>
          <a:p>
            <a:r>
              <a:rPr lang="en-US" dirty="0" smtClean="0"/>
              <a:t>a </a:t>
            </a:r>
            <a:r>
              <a:rPr lang="en-US" dirty="0"/>
              <a:t>better </a:t>
            </a:r>
            <a:r>
              <a:rPr lang="en-US" dirty="0" smtClean="0"/>
              <a:t>man</a:t>
            </a:r>
          </a:p>
        </p:txBody>
      </p:sp>
      <p:sp>
        <p:nvSpPr>
          <p:cNvPr id="6" name="Rectangle 5"/>
          <p:cNvSpPr/>
          <p:nvPr/>
        </p:nvSpPr>
        <p:spPr>
          <a:xfrm rot="20891398">
            <a:off x="4664041" y="3935156"/>
            <a:ext cx="2861873"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JavaScript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Programmer</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endParaRPr>
          </a:p>
        </p:txBody>
      </p:sp>
      <p:sp>
        <p:nvSpPr>
          <p:cNvPr id="5" name="Arc 4"/>
          <p:cNvSpPr/>
          <p:nvPr/>
        </p:nvSpPr>
        <p:spPr>
          <a:xfrm rot="7782338">
            <a:off x="4613914" y="309523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342599">
            <a:off x="4060919" y="357014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4702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CoffeeScript</a:t>
            </a:r>
            <a:r>
              <a:rPr lang="en-US" baseline="0" dirty="0" smtClean="0"/>
              <a:t> </a:t>
            </a:r>
            <a:r>
              <a:rPr lang="en-US" baseline="0" dirty="0" smtClean="0"/>
              <a:t>and After</a:t>
            </a:r>
            <a:endParaRPr lang="en-US" dirty="0"/>
          </a:p>
        </p:txBody>
      </p:sp>
      <p:sp>
        <p:nvSpPr>
          <p:cNvPr id="3" name="Content Placeholder 2"/>
          <p:cNvSpPr>
            <a:spLocks noGrp="1"/>
          </p:cNvSpPr>
          <p:nvPr>
            <p:ph idx="1"/>
          </p:nvPr>
        </p:nvSpPr>
        <p:spPr>
          <a:xfrm>
            <a:off x="1066800" y="1600200"/>
            <a:ext cx="7620000" cy="4525963"/>
          </a:xfrm>
        </p:spPr>
        <p:txBody>
          <a:bodyPr>
            <a:normAutofit fontScale="40000" lnSpcReduction="20000"/>
          </a:bodyPr>
          <a:lstStyle/>
          <a:p>
            <a:pPr marL="0" indent="0">
              <a:buNone/>
            </a:pPr>
            <a:r>
              <a:rPr lang="en-US" dirty="0" smtClean="0"/>
              <a:t>$.</a:t>
            </a:r>
            <a:r>
              <a:rPr lang="en-US" dirty="0" err="1" smtClean="0"/>
              <a:t>pinify</a:t>
            </a:r>
            <a:r>
              <a:rPr lang="en-US" dirty="0" smtClean="0"/>
              <a:t> = {};</a:t>
            </a:r>
          </a:p>
          <a:p>
            <a:pPr marL="0" indent="0">
              <a:buNone/>
            </a:pPr>
            <a:r>
              <a:rPr lang="en-US" dirty="0" smtClean="0"/>
              <a:t>$.</a:t>
            </a:r>
            <a:r>
              <a:rPr lang="en-US" dirty="0" err="1"/>
              <a:t>pinify.addOverlay</a:t>
            </a:r>
            <a:r>
              <a:rPr lang="en-US" dirty="0"/>
              <a:t> = function (options) {</a:t>
            </a:r>
          </a:p>
          <a:p>
            <a:pPr marL="0" indent="0">
              <a:buNone/>
            </a:pPr>
            <a:r>
              <a:rPr lang="en-US" dirty="0"/>
              <a:t>        if (!</a:t>
            </a:r>
            <a:r>
              <a:rPr lang="en-US" dirty="0" err="1"/>
              <a:t>siteModeSupported</a:t>
            </a:r>
            <a:r>
              <a:rPr lang="en-US" dirty="0"/>
              <a:t>()) {</a:t>
            </a:r>
          </a:p>
          <a:p>
            <a:pPr marL="0" indent="0">
              <a:buNone/>
            </a:pPr>
            <a:r>
              <a:rPr lang="en-US" dirty="0"/>
              <a:t>            return this;</a:t>
            </a:r>
          </a:p>
          <a:p>
            <a:pPr marL="0" indent="0">
              <a:buNone/>
            </a:pPr>
            <a:r>
              <a:rPr lang="en-US" dirty="0"/>
              <a:t>        }</a:t>
            </a:r>
          </a:p>
          <a:p>
            <a:pPr marL="0" indent="0">
              <a:buNone/>
            </a:pPr>
            <a:endParaRPr lang="en-US" dirty="0"/>
          </a:p>
          <a:p>
            <a:pPr marL="0" indent="0">
              <a:buNone/>
            </a:pPr>
            <a:r>
              <a:rPr lang="en-US" dirty="0"/>
              <a:t>        </a:t>
            </a:r>
            <a:r>
              <a:rPr lang="en-US" dirty="0" err="1"/>
              <a:t>var</a:t>
            </a:r>
            <a:r>
              <a:rPr lang="en-US" dirty="0"/>
              <a:t> </a:t>
            </a:r>
            <a:r>
              <a:rPr lang="en-US" dirty="0" err="1"/>
              <a:t>defaultOptions</a:t>
            </a:r>
            <a:r>
              <a:rPr lang="en-US" dirty="0"/>
              <a:t> = {</a:t>
            </a:r>
          </a:p>
          <a:p>
            <a:pPr marL="0" indent="0">
              <a:buNone/>
            </a:pPr>
            <a:r>
              <a:rPr lang="en-US" dirty="0"/>
              <a:t>            </a:t>
            </a:r>
            <a:r>
              <a:rPr lang="en-US" dirty="0" err="1"/>
              <a:t>eventName</a:t>
            </a:r>
            <a:r>
              <a:rPr lang="en-US" dirty="0"/>
              <a:t>: 'click',</a:t>
            </a:r>
          </a:p>
          <a:p>
            <a:pPr marL="0" indent="0">
              <a:buNone/>
            </a:pPr>
            <a:r>
              <a:rPr lang="en-US" dirty="0"/>
              <a:t>            title: '',</a:t>
            </a:r>
          </a:p>
          <a:p>
            <a:pPr marL="0" indent="0">
              <a:buNone/>
            </a:pPr>
            <a:r>
              <a:rPr lang="en-US" dirty="0"/>
              <a:t>            icon: ''</a:t>
            </a:r>
          </a:p>
          <a:p>
            <a:pPr marL="0" indent="0">
              <a:buNone/>
            </a:pPr>
            <a:r>
              <a:rPr lang="en-US" dirty="0"/>
              <a:t>        };</a:t>
            </a:r>
          </a:p>
          <a:p>
            <a:pPr marL="0" indent="0">
              <a:buNone/>
            </a:pPr>
            <a:endParaRPr lang="en-US" dirty="0"/>
          </a:p>
          <a:p>
            <a:pPr marL="0" indent="0">
              <a:buNone/>
            </a:pPr>
            <a:r>
              <a:rPr lang="en-US" dirty="0"/>
              <a:t>        options = $.extend({}, </a:t>
            </a:r>
            <a:r>
              <a:rPr lang="en-US" dirty="0" err="1"/>
              <a:t>defaultOptions</a:t>
            </a:r>
            <a:r>
              <a:rPr lang="en-US" dirty="0"/>
              <a:t>, options);</a:t>
            </a:r>
          </a:p>
          <a:p>
            <a:pPr marL="0" indent="0">
              <a:buNone/>
            </a:pPr>
            <a:endParaRPr lang="en-US" dirty="0"/>
          </a:p>
          <a:p>
            <a:pPr marL="0" indent="0">
              <a:buNone/>
            </a:pPr>
            <a:r>
              <a:rPr lang="en-US" dirty="0"/>
              <a:t>        try {</a:t>
            </a:r>
          </a:p>
          <a:p>
            <a:pPr marL="0" indent="0">
              <a:buNone/>
            </a:pPr>
            <a:r>
              <a:rPr lang="en-US" dirty="0"/>
              <a:t>            if (</a:t>
            </a:r>
            <a:r>
              <a:rPr lang="en-US" dirty="0" err="1"/>
              <a:t>window.external.msIsSiteMode</a:t>
            </a:r>
            <a:r>
              <a:rPr lang="en-US" dirty="0"/>
              <a:t>()) {</a:t>
            </a:r>
          </a:p>
          <a:p>
            <a:pPr marL="0" indent="0">
              <a:buNone/>
            </a:pPr>
            <a:r>
              <a:rPr lang="en-US" dirty="0"/>
              <a:t>                </a:t>
            </a:r>
            <a:r>
              <a:rPr lang="en-US" dirty="0" err="1"/>
              <a:t>window.external.msSiteModeClearIconOverlay</a:t>
            </a:r>
            <a:r>
              <a:rPr lang="en-US" dirty="0"/>
              <a:t>();</a:t>
            </a:r>
          </a:p>
          <a:p>
            <a:pPr marL="0" indent="0">
              <a:buNone/>
            </a:pPr>
            <a:r>
              <a:rPr lang="en-US" dirty="0"/>
              <a:t>                </a:t>
            </a:r>
            <a:r>
              <a:rPr lang="en-US" dirty="0" err="1"/>
              <a:t>window.external.msSiteModeSetIconOverlay</a:t>
            </a:r>
            <a:r>
              <a:rPr lang="en-US" dirty="0"/>
              <a:t>(</a:t>
            </a:r>
            <a:r>
              <a:rPr lang="en-US" dirty="0" err="1"/>
              <a:t>options.icon</a:t>
            </a:r>
            <a:r>
              <a:rPr lang="en-US" dirty="0"/>
              <a:t>, </a:t>
            </a:r>
            <a:r>
              <a:rPr lang="en-US" dirty="0" err="1"/>
              <a:t>options.title</a:t>
            </a:r>
            <a:r>
              <a:rPr lang="en-US" dirty="0"/>
              <a:t>);</a:t>
            </a:r>
          </a:p>
          <a:p>
            <a:pPr marL="0" indent="0">
              <a:buNone/>
            </a:pPr>
            <a:r>
              <a:rPr lang="en-US" dirty="0"/>
              <a:t>            }</a:t>
            </a:r>
          </a:p>
          <a:p>
            <a:pPr marL="0" indent="0">
              <a:buNone/>
            </a:pPr>
            <a:r>
              <a:rPr lang="en-US" dirty="0"/>
              <a:t>        } catch (e) { }</a:t>
            </a:r>
          </a:p>
          <a:p>
            <a:pPr marL="0" indent="0">
              <a:buNone/>
            </a:pPr>
            <a:r>
              <a:rPr lang="en-US" dirty="0"/>
              <a:t>    };</a:t>
            </a:r>
            <a:endParaRPr lang="en-US" dirty="0"/>
          </a:p>
        </p:txBody>
      </p:sp>
    </p:spTree>
    <p:extLst>
      <p:ext uri="{BB962C8B-B14F-4D97-AF65-F5344CB8AC3E}">
        <p14:creationId xmlns:p14="http://schemas.microsoft.com/office/powerpoint/2010/main" val="2962814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CoffeeScript</a:t>
            </a:r>
            <a:r>
              <a:rPr lang="en-US" baseline="0" dirty="0" smtClean="0"/>
              <a:t> </a:t>
            </a:r>
            <a:r>
              <a:rPr lang="en-US" baseline="0" dirty="0" smtClean="0"/>
              <a:t>and After</a:t>
            </a:r>
            <a:endParaRPr lang="en-US" dirty="0"/>
          </a:p>
        </p:txBody>
      </p:sp>
      <p:sp>
        <p:nvSpPr>
          <p:cNvPr id="3" name="Content Placeholder 2"/>
          <p:cNvSpPr>
            <a:spLocks noGrp="1"/>
          </p:cNvSpPr>
          <p:nvPr>
            <p:ph idx="1"/>
          </p:nvPr>
        </p:nvSpPr>
        <p:spPr>
          <a:xfrm>
            <a:off x="1143000" y="1600200"/>
            <a:ext cx="7543800" cy="4876800"/>
          </a:xfrm>
        </p:spPr>
        <p:txBody>
          <a:bodyPr>
            <a:normAutofit fontScale="55000" lnSpcReduction="20000"/>
          </a:bodyPr>
          <a:lstStyle/>
          <a:p>
            <a:pPr marL="0" indent="0">
              <a:buNone/>
            </a:pPr>
            <a:r>
              <a:rPr lang="en-US" dirty="0" smtClean="0"/>
              <a:t>$.</a:t>
            </a:r>
            <a:r>
              <a:rPr lang="en-US" dirty="0" err="1" smtClean="0"/>
              <a:t>pinify</a:t>
            </a:r>
            <a:r>
              <a:rPr lang="en-US" dirty="0" smtClean="0"/>
              <a:t> = {</a:t>
            </a:r>
          </a:p>
          <a:p>
            <a:pPr marL="0" indent="0">
              <a:buNone/>
            </a:pPr>
            <a:r>
              <a:rPr lang="en-US" dirty="0" smtClean="0"/>
              <a:t>  </a:t>
            </a:r>
            <a:r>
              <a:rPr lang="en-US" dirty="0" err="1" smtClean="0"/>
              <a:t>addOverlay</a:t>
            </a:r>
            <a:r>
              <a:rPr lang="en-US" dirty="0"/>
              <a:t>: (options) -&gt;</a:t>
            </a:r>
          </a:p>
          <a:p>
            <a:pPr marL="0" indent="0">
              <a:buNone/>
            </a:pPr>
            <a:r>
              <a:rPr lang="en-US" dirty="0"/>
              <a:t>     if not </a:t>
            </a:r>
            <a:r>
              <a:rPr lang="en-US" dirty="0" err="1"/>
              <a:t>siteModeSupported</a:t>
            </a:r>
            <a:r>
              <a:rPr lang="en-US" dirty="0"/>
              <a:t>()</a:t>
            </a:r>
          </a:p>
          <a:p>
            <a:pPr marL="0" indent="0">
              <a:buNone/>
            </a:pPr>
            <a:r>
              <a:rPr lang="en-US" dirty="0"/>
              <a:t>     return @</a:t>
            </a:r>
          </a:p>
          <a:p>
            <a:pPr marL="0" indent="0">
              <a:buNone/>
            </a:pPr>
            <a:r>
              <a:rPr lang="en-US" dirty="0"/>
              <a:t>     </a:t>
            </a:r>
          </a:p>
          <a:p>
            <a:pPr marL="0" indent="0">
              <a:buNone/>
            </a:pPr>
            <a:r>
              <a:rPr lang="en-US" dirty="0"/>
              <a:t>     </a:t>
            </a:r>
            <a:r>
              <a:rPr lang="en-US" dirty="0" err="1"/>
              <a:t>defaultOptions</a:t>
            </a:r>
            <a:r>
              <a:rPr lang="en-US" dirty="0"/>
              <a:t> =</a:t>
            </a:r>
          </a:p>
          <a:p>
            <a:pPr marL="0" indent="0">
              <a:buNone/>
            </a:pPr>
            <a:r>
              <a:rPr lang="en-US" dirty="0"/>
              <a:t>     title: ''</a:t>
            </a:r>
          </a:p>
          <a:p>
            <a:pPr marL="0" indent="0">
              <a:buNone/>
            </a:pPr>
            <a:r>
              <a:rPr lang="en-US" dirty="0"/>
              <a:t>     icon: ''</a:t>
            </a:r>
          </a:p>
          <a:p>
            <a:pPr marL="0" indent="0">
              <a:buNone/>
            </a:pPr>
            <a:r>
              <a:rPr lang="en-US" dirty="0"/>
              <a:t>     </a:t>
            </a:r>
          </a:p>
          <a:p>
            <a:pPr marL="0" indent="0">
              <a:buNone/>
            </a:pPr>
            <a:r>
              <a:rPr lang="en-US" dirty="0"/>
              <a:t>     options = $.extend {}, </a:t>
            </a:r>
            <a:r>
              <a:rPr lang="en-US" dirty="0" err="1"/>
              <a:t>defaultOptions</a:t>
            </a:r>
            <a:r>
              <a:rPr lang="en-US" dirty="0"/>
              <a:t>, options</a:t>
            </a:r>
          </a:p>
          <a:p>
            <a:pPr marL="0" indent="0">
              <a:buNone/>
            </a:pPr>
            <a:r>
              <a:rPr lang="en-US" dirty="0"/>
              <a:t>     </a:t>
            </a:r>
          </a:p>
          <a:p>
            <a:pPr marL="0" indent="0">
              <a:buNone/>
            </a:pPr>
            <a:r>
              <a:rPr lang="en-US" dirty="0"/>
              <a:t>     </a:t>
            </a:r>
            <a:r>
              <a:rPr lang="en-US" dirty="0" err="1"/>
              <a:t>callWindowExternalSafely</a:t>
            </a:r>
            <a:r>
              <a:rPr lang="en-US" dirty="0"/>
              <a:t>(-&gt;</a:t>
            </a:r>
          </a:p>
          <a:p>
            <a:pPr marL="0" indent="0">
              <a:buNone/>
            </a:pPr>
            <a:r>
              <a:rPr lang="en-US" dirty="0"/>
              <a:t>     if </a:t>
            </a:r>
            <a:r>
              <a:rPr lang="en-US" dirty="0" err="1"/>
              <a:t>window.external.msIsSiteMode</a:t>
            </a:r>
            <a:r>
              <a:rPr lang="en-US" dirty="0"/>
              <a:t>()</a:t>
            </a:r>
          </a:p>
          <a:p>
            <a:pPr marL="0" indent="0">
              <a:buNone/>
            </a:pPr>
            <a:r>
              <a:rPr lang="en-US" dirty="0"/>
              <a:t>     </a:t>
            </a:r>
            <a:r>
              <a:rPr lang="en-US" dirty="0" err="1"/>
              <a:t>window.external.msSiteModeClearIconOverlay</a:t>
            </a:r>
            <a:r>
              <a:rPr lang="en-US" dirty="0"/>
              <a:t>()</a:t>
            </a:r>
          </a:p>
          <a:p>
            <a:pPr marL="0" indent="0">
              <a:buNone/>
            </a:pPr>
            <a:r>
              <a:rPr lang="en-US" dirty="0"/>
              <a:t>     </a:t>
            </a:r>
            <a:r>
              <a:rPr lang="en-US" dirty="0" err="1"/>
              <a:t>window.external.msSiteModeSetIconOverlay</a:t>
            </a:r>
            <a:r>
              <a:rPr lang="en-US" dirty="0"/>
              <a:t> </a:t>
            </a:r>
            <a:r>
              <a:rPr lang="en-US" dirty="0" err="1"/>
              <a:t>options.icon</a:t>
            </a:r>
            <a:r>
              <a:rPr lang="en-US" dirty="0"/>
              <a:t>, </a:t>
            </a:r>
            <a:r>
              <a:rPr lang="en-US" dirty="0" err="1"/>
              <a:t>options.title</a:t>
            </a:r>
            <a:endParaRPr lang="en-US" dirty="0"/>
          </a:p>
          <a:p>
            <a:pPr marL="0" indent="0">
              <a:buNone/>
            </a:pPr>
            <a:r>
              <a:rPr lang="en-US" dirty="0"/>
              <a:t>  </a:t>
            </a:r>
            <a:r>
              <a:rPr lang="en-US" dirty="0" smtClean="0"/>
              <a:t> )</a:t>
            </a:r>
          </a:p>
          <a:p>
            <a:pPr marL="0" indent="0">
              <a:buNone/>
            </a:pPr>
            <a:r>
              <a:rPr lang="en-US" dirty="0"/>
              <a:t>}</a:t>
            </a:r>
            <a:endParaRPr lang="en-US" dirty="0"/>
          </a:p>
        </p:txBody>
      </p:sp>
    </p:spTree>
    <p:extLst>
      <p:ext uri="{BB962C8B-B14F-4D97-AF65-F5344CB8AC3E}">
        <p14:creationId xmlns:p14="http://schemas.microsoft.com/office/powerpoint/2010/main" val="5231111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CoffeeScript</a:t>
            </a:r>
            <a:r>
              <a:rPr lang="en-US" baseline="0" dirty="0" smtClean="0"/>
              <a:t> </a:t>
            </a:r>
            <a:r>
              <a:rPr lang="en-US" baseline="0" dirty="0" smtClean="0"/>
              <a:t>and After</a:t>
            </a:r>
            <a:endParaRPr lang="en-US" dirty="0"/>
          </a:p>
        </p:txBody>
      </p:sp>
      <p:sp>
        <p:nvSpPr>
          <p:cNvPr id="3" name="Content Placeholder 2"/>
          <p:cNvSpPr>
            <a:spLocks noGrp="1"/>
          </p:cNvSpPr>
          <p:nvPr>
            <p:ph idx="1"/>
          </p:nvPr>
        </p:nvSpPr>
        <p:spPr>
          <a:xfrm>
            <a:off x="1066800" y="1600200"/>
            <a:ext cx="7620000" cy="4525963"/>
          </a:xfrm>
        </p:spPr>
        <p:txBody>
          <a:bodyPr>
            <a:noAutofit/>
          </a:bodyPr>
          <a:lstStyle/>
          <a:p>
            <a:pPr marL="0" indent="0">
              <a:buNone/>
            </a:pPr>
            <a:r>
              <a:rPr lang="en-US" sz="1400" dirty="0" smtClean="0"/>
              <a:t>return $.</a:t>
            </a:r>
            <a:r>
              <a:rPr lang="en-US" sz="1400" dirty="0" err="1" smtClean="0"/>
              <a:t>pinify</a:t>
            </a:r>
            <a:r>
              <a:rPr lang="en-US" sz="1400" dirty="0" smtClean="0"/>
              <a:t> = {</a:t>
            </a:r>
          </a:p>
          <a:p>
            <a:pPr marL="0" indent="0">
              <a:buNone/>
            </a:pPr>
            <a:r>
              <a:rPr lang="en-US" sz="1400" dirty="0" smtClean="0"/>
              <a:t>  </a:t>
            </a:r>
            <a:r>
              <a:rPr lang="en-US" sz="1400" dirty="0" err="1" smtClean="0"/>
              <a:t>addOverlay</a:t>
            </a:r>
            <a:r>
              <a:rPr lang="en-US" sz="1400" b="1" dirty="0"/>
              <a:t>:</a:t>
            </a:r>
            <a:r>
              <a:rPr lang="en-US" sz="1400" dirty="0"/>
              <a:t> </a:t>
            </a:r>
            <a:r>
              <a:rPr lang="en-US" sz="1400" b="1" dirty="0"/>
              <a:t>function</a:t>
            </a:r>
            <a:r>
              <a:rPr lang="en-US" sz="1400" dirty="0"/>
              <a:t>(options) {</a:t>
            </a:r>
          </a:p>
          <a:p>
            <a:pPr marL="0" indent="0">
              <a:buNone/>
            </a:pPr>
            <a:r>
              <a:rPr lang="en-US" sz="1400" dirty="0"/>
              <a:t>      </a:t>
            </a:r>
            <a:r>
              <a:rPr lang="en-US" sz="1400" b="1" dirty="0" err="1"/>
              <a:t>var</a:t>
            </a:r>
            <a:r>
              <a:rPr lang="en-US" sz="1400" dirty="0"/>
              <a:t> </a:t>
            </a:r>
            <a:r>
              <a:rPr lang="en-US" sz="1400" dirty="0" err="1"/>
              <a:t>defaultOptions</a:t>
            </a:r>
            <a:r>
              <a:rPr lang="en-US" sz="1400" dirty="0"/>
              <a:t>;</a:t>
            </a:r>
          </a:p>
          <a:p>
            <a:pPr marL="0" indent="0">
              <a:buNone/>
            </a:pPr>
            <a:r>
              <a:rPr lang="en-US" sz="1400" dirty="0"/>
              <a:t>      </a:t>
            </a:r>
            <a:r>
              <a:rPr lang="en-US" sz="1400" b="1" dirty="0"/>
              <a:t>if</a:t>
            </a:r>
            <a:r>
              <a:rPr lang="en-US" sz="1400" dirty="0"/>
              <a:t> (</a:t>
            </a:r>
            <a:r>
              <a:rPr lang="en-US" sz="1400" b="1" dirty="0"/>
              <a:t>!</a:t>
            </a:r>
            <a:r>
              <a:rPr lang="en-US" sz="1400" dirty="0" err="1"/>
              <a:t>siteModeSupported</a:t>
            </a:r>
            <a:r>
              <a:rPr lang="en-US" sz="1400" dirty="0"/>
              <a:t>()) {</a:t>
            </a:r>
          </a:p>
          <a:p>
            <a:pPr marL="0" indent="0">
              <a:buNone/>
            </a:pPr>
            <a:r>
              <a:rPr lang="en-US" sz="1400" dirty="0"/>
              <a:t>        </a:t>
            </a:r>
            <a:r>
              <a:rPr lang="en-US" sz="1400" b="1" dirty="0"/>
              <a:t>return</a:t>
            </a:r>
            <a:r>
              <a:rPr lang="en-US" sz="1400" dirty="0"/>
              <a:t> </a:t>
            </a:r>
            <a:r>
              <a:rPr lang="en-US" sz="1400" b="1" dirty="0"/>
              <a:t>this</a:t>
            </a:r>
            <a:r>
              <a:rPr lang="en-US" sz="1400" dirty="0"/>
              <a:t>;</a:t>
            </a:r>
          </a:p>
          <a:p>
            <a:pPr marL="0" indent="0">
              <a:buNone/>
            </a:pPr>
            <a:r>
              <a:rPr lang="en-US" sz="1400" dirty="0"/>
              <a:t>      }</a:t>
            </a:r>
          </a:p>
          <a:p>
            <a:pPr marL="0" indent="0">
              <a:buNone/>
            </a:pPr>
            <a:r>
              <a:rPr lang="en-US" sz="1400" dirty="0"/>
              <a:t>      </a:t>
            </a:r>
            <a:r>
              <a:rPr lang="en-US" sz="1400" dirty="0" err="1"/>
              <a:t>defaultOptions</a:t>
            </a:r>
            <a:r>
              <a:rPr lang="en-US" sz="1400" dirty="0"/>
              <a:t> </a:t>
            </a:r>
            <a:r>
              <a:rPr lang="en-US" sz="1400" b="1" dirty="0"/>
              <a:t>=</a:t>
            </a:r>
            <a:r>
              <a:rPr lang="en-US" sz="1400" dirty="0"/>
              <a:t> {</a:t>
            </a:r>
          </a:p>
          <a:p>
            <a:pPr marL="0" indent="0">
              <a:buNone/>
            </a:pPr>
            <a:r>
              <a:rPr lang="en-US" sz="1400" dirty="0"/>
              <a:t>        title</a:t>
            </a:r>
            <a:r>
              <a:rPr lang="en-US" sz="1400" b="1" dirty="0"/>
              <a:t>:</a:t>
            </a:r>
            <a:r>
              <a:rPr lang="en-US" sz="1400" dirty="0"/>
              <a:t> '',</a:t>
            </a:r>
          </a:p>
          <a:p>
            <a:pPr marL="0" indent="0">
              <a:buNone/>
            </a:pPr>
            <a:r>
              <a:rPr lang="en-US" sz="1400" dirty="0"/>
              <a:t>        icon</a:t>
            </a:r>
            <a:r>
              <a:rPr lang="en-US" sz="1400" b="1" dirty="0"/>
              <a:t>:</a:t>
            </a:r>
            <a:r>
              <a:rPr lang="en-US" sz="1400" dirty="0"/>
              <a:t> ''</a:t>
            </a:r>
          </a:p>
          <a:p>
            <a:pPr marL="0" indent="0">
              <a:buNone/>
            </a:pPr>
            <a:r>
              <a:rPr lang="en-US" sz="1400" dirty="0"/>
              <a:t>      };</a:t>
            </a:r>
          </a:p>
          <a:p>
            <a:pPr marL="0" indent="0">
              <a:buNone/>
            </a:pPr>
            <a:r>
              <a:rPr lang="en-US" sz="1400" dirty="0"/>
              <a:t>      options </a:t>
            </a:r>
            <a:r>
              <a:rPr lang="en-US" sz="1400" b="1" dirty="0"/>
              <a:t>=</a:t>
            </a:r>
            <a:r>
              <a:rPr lang="en-US" sz="1400" dirty="0"/>
              <a:t> $.extend({}, </a:t>
            </a:r>
            <a:r>
              <a:rPr lang="en-US" sz="1400" dirty="0" err="1"/>
              <a:t>defaultOptions</a:t>
            </a:r>
            <a:r>
              <a:rPr lang="en-US" sz="1400" dirty="0"/>
              <a:t>, options);</a:t>
            </a:r>
          </a:p>
          <a:p>
            <a:pPr marL="0" indent="0">
              <a:buNone/>
            </a:pPr>
            <a:r>
              <a:rPr lang="en-US" sz="1400" dirty="0"/>
              <a:t>      </a:t>
            </a:r>
            <a:r>
              <a:rPr lang="en-US" sz="1400" b="1" dirty="0"/>
              <a:t>return</a:t>
            </a:r>
            <a:r>
              <a:rPr lang="en-US" sz="1400" dirty="0"/>
              <a:t> </a:t>
            </a:r>
            <a:r>
              <a:rPr lang="en-US" sz="1400" dirty="0" err="1"/>
              <a:t>callWindowExternalSafely</a:t>
            </a:r>
            <a:r>
              <a:rPr lang="en-US" sz="1400" dirty="0"/>
              <a:t>(</a:t>
            </a:r>
            <a:r>
              <a:rPr lang="en-US" sz="1400" b="1" dirty="0"/>
              <a:t>function</a:t>
            </a:r>
            <a:r>
              <a:rPr lang="en-US" sz="1400" dirty="0"/>
              <a:t>() {</a:t>
            </a:r>
          </a:p>
          <a:p>
            <a:pPr marL="0" indent="0">
              <a:buNone/>
            </a:pPr>
            <a:r>
              <a:rPr lang="en-US" sz="1400" dirty="0"/>
              <a:t>        </a:t>
            </a:r>
            <a:r>
              <a:rPr lang="en-US" sz="1400" b="1" dirty="0"/>
              <a:t>if</a:t>
            </a:r>
            <a:r>
              <a:rPr lang="en-US" sz="1400" dirty="0"/>
              <a:t> (</a:t>
            </a:r>
            <a:r>
              <a:rPr lang="en-US" sz="1400" dirty="0" err="1"/>
              <a:t>window.external.msIsSiteMode</a:t>
            </a:r>
            <a:r>
              <a:rPr lang="en-US" sz="1400" dirty="0"/>
              <a:t>()) {</a:t>
            </a:r>
          </a:p>
          <a:p>
            <a:pPr marL="0" indent="0">
              <a:buNone/>
            </a:pPr>
            <a:r>
              <a:rPr lang="en-US" sz="1400" dirty="0"/>
              <a:t>          </a:t>
            </a:r>
            <a:r>
              <a:rPr lang="en-US" sz="1400" dirty="0" err="1"/>
              <a:t>window.external.msSiteModeClearIconOverlay</a:t>
            </a:r>
            <a:r>
              <a:rPr lang="en-US" sz="1400" dirty="0"/>
              <a:t>();</a:t>
            </a:r>
          </a:p>
          <a:p>
            <a:pPr marL="0" indent="0">
              <a:buNone/>
            </a:pPr>
            <a:r>
              <a:rPr lang="en-US" sz="1400" dirty="0"/>
              <a:t>          </a:t>
            </a:r>
            <a:r>
              <a:rPr lang="en-US" sz="1400" b="1" dirty="0"/>
              <a:t>return</a:t>
            </a:r>
            <a:r>
              <a:rPr lang="en-US" sz="1400" dirty="0"/>
              <a:t> </a:t>
            </a:r>
            <a:r>
              <a:rPr lang="en-US" sz="1400" dirty="0" err="1"/>
              <a:t>window.external.msSiteModeSetIconOverlay</a:t>
            </a:r>
            <a:r>
              <a:rPr lang="en-US" sz="1400" dirty="0"/>
              <a:t>(</a:t>
            </a:r>
            <a:r>
              <a:rPr lang="en-US" sz="1400" dirty="0" err="1"/>
              <a:t>options.icon</a:t>
            </a:r>
            <a:r>
              <a:rPr lang="en-US" sz="1400" dirty="0"/>
              <a:t>, </a:t>
            </a:r>
            <a:r>
              <a:rPr lang="en-US" sz="1400" dirty="0" err="1"/>
              <a:t>options.title</a:t>
            </a:r>
            <a:r>
              <a:rPr lang="en-US" sz="1400" dirty="0"/>
              <a:t>);</a:t>
            </a:r>
          </a:p>
          <a:p>
            <a:pPr marL="0" indent="0">
              <a:buNone/>
            </a:pPr>
            <a:r>
              <a:rPr lang="en-US" sz="1400" dirty="0"/>
              <a:t>        }</a:t>
            </a:r>
          </a:p>
          <a:p>
            <a:pPr marL="0" indent="0">
              <a:buNone/>
            </a:pPr>
            <a:r>
              <a:rPr lang="en-US" sz="1400" dirty="0"/>
              <a:t>      });</a:t>
            </a:r>
          </a:p>
          <a:p>
            <a:pPr marL="0" indent="0">
              <a:buNone/>
            </a:pPr>
            <a:r>
              <a:rPr lang="en-US" sz="1400" dirty="0"/>
              <a:t>  </a:t>
            </a:r>
            <a:r>
              <a:rPr lang="en-US" sz="1400" dirty="0" smtClean="0"/>
              <a:t>}</a:t>
            </a:r>
          </a:p>
          <a:p>
            <a:pPr marL="0" indent="0">
              <a:buNone/>
            </a:pPr>
            <a:r>
              <a:rPr lang="en-US" sz="1400" dirty="0" smtClean="0"/>
              <a:t>};</a:t>
            </a:r>
            <a:endParaRPr lang="en-US" sz="1400" dirty="0"/>
          </a:p>
        </p:txBody>
      </p:sp>
    </p:spTree>
    <p:extLst>
      <p:ext uri="{BB962C8B-B14F-4D97-AF65-F5344CB8AC3E}">
        <p14:creationId xmlns:p14="http://schemas.microsoft.com/office/powerpoint/2010/main" val="221737024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CoffeeScript</a:t>
            </a:r>
            <a:r>
              <a:rPr lang="en-US" baseline="0" dirty="0" smtClean="0"/>
              <a:t> </a:t>
            </a:r>
            <a:r>
              <a:rPr lang="en-US" i="1" baseline="0" dirty="0" smtClean="0"/>
              <a:t>can</a:t>
            </a:r>
            <a:r>
              <a:rPr lang="en-US" baseline="0" dirty="0" smtClean="0"/>
              <a:t> make you a </a:t>
            </a:r>
            <a:r>
              <a:rPr lang="en-US" i="1" baseline="0" dirty="0" smtClean="0"/>
              <a:t>better</a:t>
            </a:r>
            <a:r>
              <a:rPr lang="en-US" baseline="0" dirty="0" smtClean="0"/>
              <a:t> JavaScript programmer</a:t>
            </a:r>
            <a:r>
              <a:rPr lang="en-US" dirty="0" smtClean="0"/>
              <a:t> </a:t>
            </a:r>
            <a:endParaRPr lang="en-US" dirty="0"/>
          </a:p>
        </p:txBody>
      </p:sp>
      <p:sp>
        <p:nvSpPr>
          <p:cNvPr id="4" name="Text Placeholder 3"/>
          <p:cNvSpPr>
            <a:spLocks noGrp="1"/>
          </p:cNvSpPr>
          <p:nvPr>
            <p:ph type="body" idx="1"/>
          </p:nvPr>
        </p:nvSpPr>
        <p:spPr/>
        <p:txBody>
          <a:bodyPr/>
          <a:lstStyle/>
          <a:p>
            <a:r>
              <a:rPr lang="en-US" dirty="0" smtClean="0"/>
              <a:t>CoffeeScript Axiom #2</a:t>
            </a:r>
          </a:p>
        </p:txBody>
      </p:sp>
    </p:spTree>
    <p:extLst>
      <p:ext uri="{BB962C8B-B14F-4D97-AF65-F5344CB8AC3E}">
        <p14:creationId xmlns:p14="http://schemas.microsoft.com/office/powerpoint/2010/main" val="34245374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But there’s nothing wrong with JavaScript!</a:t>
            </a:r>
            <a:endParaRPr lang="en-US" sz="2800" b="1"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27946149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3.amazonaws.com/kym-assets/entries/icons/original/000/000/015/orly.jpg?12291126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436" y="838200"/>
            <a:ext cx="5490964"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9045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Influencing </a:t>
            </a:r>
            <a:r>
              <a:rPr lang="en-US" dirty="0" err="1" smtClean="0"/>
              <a:t>JS.Next</a:t>
            </a:r>
            <a:endParaRPr lang="en-US" dirty="0"/>
          </a:p>
        </p:txBody>
      </p:sp>
      <p:sp>
        <p:nvSpPr>
          <p:cNvPr id="3" name="Text Placeholder 2"/>
          <p:cNvSpPr>
            <a:spLocks noGrp="1"/>
          </p:cNvSpPr>
          <p:nvPr>
            <p:ph type="body" idx="1"/>
          </p:nvPr>
        </p:nvSpPr>
        <p:spPr/>
        <p:txBody>
          <a:bodyPr/>
          <a:lstStyle/>
          <a:p>
            <a:endParaRPr lang="en-US"/>
          </a:p>
        </p:txBody>
      </p:sp>
      <p:sp>
        <p:nvSpPr>
          <p:cNvPr id="4" name="Rectangle 3"/>
          <p:cNvSpPr/>
          <p:nvPr/>
        </p:nvSpPr>
        <p:spPr>
          <a:xfrm>
            <a:off x="3352800" y="457200"/>
            <a:ext cx="5334000" cy="3276600"/>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itchFamily="49" charset="0"/>
                <a:cs typeface="Consolas" pitchFamily="49" charset="0"/>
              </a:rPr>
              <a:t>let </a:t>
            </a:r>
            <a:r>
              <a:rPr lang="en-US" sz="2400" dirty="0" smtClean="0">
                <a:latin typeface="Consolas" pitchFamily="49" charset="0"/>
                <a:cs typeface="Consolas" pitchFamily="49" charset="0"/>
              </a:rPr>
              <a:t>name </a:t>
            </a:r>
            <a:r>
              <a:rPr lang="en-US" sz="2400" dirty="0">
                <a:latin typeface="Consolas" pitchFamily="49" charset="0"/>
                <a:cs typeface="Consolas" pitchFamily="49" charset="0"/>
              </a:rPr>
              <a:t>= </a:t>
            </a:r>
            <a:r>
              <a:rPr lang="en-US" sz="2400" dirty="0" smtClean="0">
                <a:latin typeface="Consolas" pitchFamily="49" charset="0"/>
                <a:cs typeface="Consolas" pitchFamily="49" charset="0"/>
              </a:rPr>
              <a:t>“block scoped!"</a:t>
            </a:r>
            <a:endParaRPr lang="en-US" sz="2400" dirty="0">
              <a:latin typeface="Consolas" pitchFamily="49" charset="0"/>
              <a:cs typeface="Consolas" pitchFamily="49" charset="0"/>
            </a:endParaRPr>
          </a:p>
          <a:p>
            <a:r>
              <a:rPr lang="en-US" sz="2400" dirty="0" err="1">
                <a:latin typeface="Consolas" pitchFamily="49" charset="0"/>
                <a:cs typeface="Consolas" pitchFamily="49" charset="0"/>
              </a:rPr>
              <a:t>const</a:t>
            </a:r>
            <a:r>
              <a:rPr lang="en-US" sz="2400" dirty="0">
                <a:latin typeface="Consolas" pitchFamily="49" charset="0"/>
                <a:cs typeface="Consolas" pitchFamily="49" charset="0"/>
              </a:rPr>
              <a:t> REALLY = "</a:t>
            </a:r>
            <a:r>
              <a:rPr lang="en-US" sz="2400" dirty="0" err="1">
                <a:latin typeface="Consolas" pitchFamily="49" charset="0"/>
                <a:cs typeface="Consolas" pitchFamily="49" charset="0"/>
              </a:rPr>
              <a:t>srsly</a:t>
            </a:r>
            <a:r>
              <a:rPr lang="en-US" sz="2400" dirty="0">
                <a:latin typeface="Consolas" pitchFamily="49" charset="0"/>
                <a:cs typeface="Consolas" pitchFamily="49" charset="0"/>
              </a:rPr>
              <a:t>"</a:t>
            </a:r>
          </a:p>
          <a:p>
            <a:r>
              <a:rPr lang="en-US" sz="2400" dirty="0" smtClean="0">
                <a:latin typeface="Consolas" pitchFamily="49" charset="0"/>
                <a:cs typeface="Consolas" pitchFamily="49" charset="0"/>
              </a:rPr>
              <a:t>#add(a, b) { a + b }</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module </a:t>
            </a:r>
            <a:r>
              <a:rPr lang="en-US" sz="2400" dirty="0" smtClean="0">
                <a:latin typeface="Consolas" pitchFamily="49" charset="0"/>
                <a:cs typeface="Consolas" pitchFamily="49" charset="0"/>
              </a:rPr>
              <a:t>Mod </a:t>
            </a:r>
            <a:r>
              <a:rPr lang="en-US" sz="2400" dirty="0">
                <a:latin typeface="Consolas" pitchFamily="49" charset="0"/>
                <a:cs typeface="Consolas" pitchFamily="49" charset="0"/>
              </a:rPr>
              <a:t>{</a:t>
            </a:r>
          </a:p>
          <a:p>
            <a:r>
              <a:rPr lang="en-US" sz="2400" dirty="0" smtClean="0">
                <a:latin typeface="Consolas" pitchFamily="49" charset="0"/>
                <a:cs typeface="Consolas" pitchFamily="49" charset="0"/>
              </a:rPr>
              <a:t>export </a:t>
            </a:r>
            <a:r>
              <a:rPr lang="en-US" sz="2400" dirty="0" err="1">
                <a:latin typeface="Consolas" pitchFamily="49" charset="0"/>
                <a:cs typeface="Consolas" pitchFamily="49" charset="0"/>
              </a:rPr>
              <a:t>const</a:t>
            </a:r>
            <a:r>
              <a:rPr lang="en-US" sz="2400" dirty="0">
                <a:latin typeface="Consolas" pitchFamily="49" charset="0"/>
                <a:cs typeface="Consolas" pitchFamily="49" charset="0"/>
              </a:rPr>
              <a:t> K = </a:t>
            </a:r>
            <a:r>
              <a:rPr lang="en-US" sz="2400" dirty="0" smtClean="0">
                <a:latin typeface="Consolas" pitchFamily="49" charset="0"/>
                <a:cs typeface="Consolas" pitchFamily="49" charset="0"/>
              </a:rPr>
              <a:t>“foo”</a:t>
            </a:r>
            <a:endParaRPr lang="en-US" sz="2400" dirty="0">
              <a:latin typeface="Consolas" pitchFamily="49" charset="0"/>
              <a:cs typeface="Consolas" pitchFamily="49" charset="0"/>
            </a:endParaRPr>
          </a:p>
          <a:p>
            <a:r>
              <a:rPr lang="en-US" sz="2400" dirty="0">
                <a:latin typeface="Consolas" pitchFamily="49" charset="0"/>
                <a:cs typeface="Consolas" pitchFamily="49" charset="0"/>
              </a:rPr>
              <a:t>  export #add(x, y) { x + y }</a:t>
            </a:r>
          </a:p>
          <a:p>
            <a:r>
              <a:rPr lang="en-US" sz="2400" dirty="0">
                <a:latin typeface="Consolas" pitchFamily="49" charset="0"/>
                <a:cs typeface="Consolas" pitchFamily="49" charset="0"/>
              </a:rPr>
              <a:t>}</a:t>
            </a:r>
          </a:p>
        </p:txBody>
      </p:sp>
    </p:spTree>
    <p:extLst>
      <p:ext uri="{BB962C8B-B14F-4D97-AF65-F5344CB8AC3E}">
        <p14:creationId xmlns:p14="http://schemas.microsoft.com/office/powerpoint/2010/main" val="33678084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#html5tx</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512649"/>
            <a:ext cx="7589144" cy="5040551"/>
          </a:xfrm>
          <a:prstGeom prst="rect">
            <a:avLst/>
          </a:prstGeom>
          <a:ln>
            <a:noFill/>
          </a:ln>
          <a:effectLst>
            <a:softEdge rad="112500"/>
          </a:effectLst>
        </p:spPr>
      </p:pic>
    </p:spTree>
    <p:extLst>
      <p:ext uri="{BB962C8B-B14F-4D97-AF65-F5344CB8AC3E}">
        <p14:creationId xmlns:p14="http://schemas.microsoft.com/office/powerpoint/2010/main" val="183228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Whither JavaScript?</a:t>
            </a:r>
            <a:endParaRPr lang="en-US" dirty="0"/>
          </a:p>
        </p:txBody>
      </p:sp>
      <p:sp>
        <p:nvSpPr>
          <p:cNvPr id="3" name="Text Placeholder 2"/>
          <p:cNvSpPr>
            <a:spLocks noGrp="1"/>
          </p:cNvSpPr>
          <p:nvPr>
            <p:ph type="body" idx="1"/>
          </p:nvPr>
        </p:nvSpPr>
        <p:spPr/>
        <p:txBody>
          <a:bodyPr>
            <a:normAutofit/>
          </a:bodyPr>
          <a:lstStyle/>
          <a:p>
            <a:r>
              <a:rPr lang="en-US" sz="2800" dirty="0" smtClean="0"/>
              <a:t>“The only thing that has happened when new languages pop up is that JavaScript gets better.” </a:t>
            </a:r>
          </a:p>
          <a:p>
            <a:r>
              <a:rPr lang="en-US" sz="2800" dirty="0" smtClean="0"/>
              <a:t>– Chris Williams</a:t>
            </a:r>
            <a:endParaRPr lang="en-US" sz="2800" dirty="0"/>
          </a:p>
        </p:txBody>
      </p:sp>
    </p:spTree>
    <p:extLst>
      <p:ext uri="{BB962C8B-B14F-4D97-AF65-F5344CB8AC3E}">
        <p14:creationId xmlns:p14="http://schemas.microsoft.com/office/powerpoint/2010/main" val="12518693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3505200" cy="4114800"/>
          </a:xfrm>
        </p:spPr>
        <p:txBody>
          <a:bodyPr anchor="ctr">
            <a:normAutofit/>
          </a:bodyPr>
          <a:lstStyle/>
          <a:p>
            <a:pPr algn="r"/>
            <a:r>
              <a:rPr lang="en-US" sz="2400" dirty="0">
                <a:solidFill>
                  <a:schemeClr val="bg1">
                    <a:lumMod val="95000"/>
                  </a:schemeClr>
                </a:solidFill>
              </a:rPr>
              <a:t>"We are not just advocating a language on top of JS that you use to </a:t>
            </a:r>
            <a:r>
              <a:rPr lang="en-US" sz="2400" i="1" dirty="0">
                <a:solidFill>
                  <a:schemeClr val="bg1">
                    <a:lumMod val="95000"/>
                  </a:schemeClr>
                </a:solidFill>
              </a:rPr>
              <a:t>avoid</a:t>
            </a:r>
            <a:r>
              <a:rPr lang="en-US" sz="2400" dirty="0">
                <a:solidFill>
                  <a:schemeClr val="bg1">
                    <a:lumMod val="95000"/>
                  </a:schemeClr>
                </a:solidFill>
              </a:rPr>
              <a:t> </a:t>
            </a:r>
            <a:r>
              <a:rPr lang="en-US" sz="2400" dirty="0" smtClean="0">
                <a:solidFill>
                  <a:schemeClr val="bg1">
                    <a:lumMod val="95000"/>
                  </a:schemeClr>
                </a:solidFill>
              </a:rPr>
              <a:t>JS (GWT, </a:t>
            </a:r>
            <a:r>
              <a:rPr lang="en-US" sz="2400" dirty="0" err="1" smtClean="0">
                <a:solidFill>
                  <a:schemeClr val="bg1">
                    <a:lumMod val="95000"/>
                  </a:schemeClr>
                </a:solidFill>
              </a:rPr>
              <a:t>Haxe</a:t>
            </a:r>
            <a:r>
              <a:rPr lang="en-US" sz="2400" dirty="0" smtClean="0">
                <a:solidFill>
                  <a:schemeClr val="bg1">
                    <a:lumMod val="95000"/>
                  </a:schemeClr>
                </a:solidFill>
              </a:rPr>
              <a:t>, Objective-J, etc.). </a:t>
            </a:r>
            <a:r>
              <a:rPr lang="en-US" sz="2400" dirty="0">
                <a:solidFill>
                  <a:schemeClr val="bg1">
                    <a:lumMod val="95000"/>
                  </a:schemeClr>
                </a:solidFill>
              </a:rPr>
              <a:t>We are advocating that you all help </a:t>
            </a:r>
            <a:r>
              <a:rPr lang="en-US" sz="2400" i="1" dirty="0">
                <a:solidFill>
                  <a:schemeClr val="bg1">
                    <a:lumMod val="95000"/>
                  </a:schemeClr>
                </a:solidFill>
              </a:rPr>
              <a:t>build a better JS on JS</a:t>
            </a:r>
            <a:r>
              <a:rPr lang="en-US" sz="2400" dirty="0">
                <a:solidFill>
                  <a:schemeClr val="bg1">
                    <a:lumMod val="95000"/>
                  </a:schemeClr>
                </a:solidFill>
              </a:rPr>
              <a:t>, which then becomes standardized as </a:t>
            </a:r>
            <a:r>
              <a:rPr lang="en-US" sz="2400" dirty="0" err="1">
                <a:solidFill>
                  <a:schemeClr val="bg1">
                    <a:lumMod val="95000"/>
                  </a:schemeClr>
                </a:solidFill>
              </a:rPr>
              <a:t>JS.next</a:t>
            </a:r>
            <a:r>
              <a:rPr lang="en-US" sz="2400" dirty="0">
                <a:solidFill>
                  <a:schemeClr val="bg1">
                    <a:lumMod val="95000"/>
                  </a:schemeClr>
                </a:solidFill>
              </a:rPr>
              <a:t>." - Brendan </a:t>
            </a:r>
            <a:r>
              <a:rPr lang="en-US" sz="2400" dirty="0" err="1">
                <a:solidFill>
                  <a:schemeClr val="bg1">
                    <a:lumMod val="95000"/>
                  </a:schemeClr>
                </a:solidFill>
              </a:rPr>
              <a:t>Eich</a:t>
            </a:r>
            <a:r>
              <a:rPr lang="en-US" sz="2400" dirty="0">
                <a:solidFill>
                  <a:schemeClr val="bg1">
                    <a:lumMod val="95000"/>
                  </a:schemeClr>
                </a:solidFill>
              </a:rPr>
              <a:t> </a:t>
            </a:r>
            <a:endParaRPr lang="en-US" sz="2400" dirty="0" smtClean="0">
              <a:solidFill>
                <a:schemeClr val="bg1">
                  <a:lumMod val="9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81000"/>
            <a:ext cx="4657725" cy="3790950"/>
          </a:xfrm>
          <a:prstGeom prst="rect">
            <a:avLst/>
          </a:prstGeom>
        </p:spPr>
      </p:pic>
      <p:sp>
        <p:nvSpPr>
          <p:cNvPr id="8" name="Title 4"/>
          <p:cNvSpPr>
            <a:spLocks noGrp="1"/>
          </p:cNvSpPr>
          <p:nvPr>
            <p:ph type="title"/>
          </p:nvPr>
        </p:nvSpPr>
        <p:spPr>
          <a:xfrm>
            <a:off x="722313" y="5114925"/>
            <a:ext cx="7772400" cy="1362075"/>
          </a:xfrm>
        </p:spPr>
        <p:txBody>
          <a:bodyPr>
            <a:normAutofit/>
          </a:bodyPr>
          <a:lstStyle/>
          <a:p>
            <a:r>
              <a:rPr lang="en-US" dirty="0" smtClean="0"/>
              <a:t>It’s not a replacement </a:t>
            </a:r>
            <a:r>
              <a:rPr lang="en-US" i="1" dirty="0" smtClean="0"/>
              <a:t>for</a:t>
            </a:r>
            <a:r>
              <a:rPr lang="en-US" dirty="0" smtClean="0"/>
              <a:t> JavaScript</a:t>
            </a:r>
            <a:endParaRPr lang="en-US" dirty="0"/>
          </a:p>
        </p:txBody>
      </p:sp>
      <p:sp>
        <p:nvSpPr>
          <p:cNvPr id="9" name="Text Placeholder 5"/>
          <p:cNvSpPr txBox="1">
            <a:spLocks/>
          </p:cNvSpPr>
          <p:nvPr/>
        </p:nvSpPr>
        <p:spPr>
          <a:xfrm>
            <a:off x="722313" y="3614738"/>
            <a:ext cx="77724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DistrictThin" pitchFamily="2" charset="0"/>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2400" dirty="0" smtClean="0"/>
              <a:t>CoffeeScript Axiom #3</a:t>
            </a:r>
            <a:endParaRPr lang="en-US" sz="2400" dirty="0"/>
          </a:p>
        </p:txBody>
      </p:sp>
    </p:spTree>
    <p:extLst>
      <p:ext uri="{BB962C8B-B14F-4D97-AF65-F5344CB8AC3E}">
        <p14:creationId xmlns:p14="http://schemas.microsoft.com/office/powerpoint/2010/main" val="12036464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630435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Again, with the Dialectic…</a:t>
            </a:r>
            <a:endParaRPr lang="en-US" dirty="0"/>
          </a:p>
        </p:txBody>
      </p:sp>
      <p:sp>
        <p:nvSpPr>
          <p:cNvPr id="3" name="Text Placeholder 2"/>
          <p:cNvSpPr>
            <a:spLocks noGrp="1"/>
          </p:cNvSpPr>
          <p:nvPr>
            <p:ph type="body" idx="1"/>
          </p:nvPr>
        </p:nvSpPr>
        <p:spPr/>
        <p:txBody>
          <a:bodyPr/>
          <a:lstStyle/>
          <a:p>
            <a:r>
              <a:rPr lang="en-US" dirty="0" smtClean="0"/>
              <a:t>What Can I/We/Everyone Learn from CoffeeScript?</a:t>
            </a:r>
          </a:p>
        </p:txBody>
      </p:sp>
    </p:spTree>
    <p:extLst>
      <p:ext uri="{BB962C8B-B14F-4D97-AF65-F5344CB8AC3E}">
        <p14:creationId xmlns:p14="http://schemas.microsoft.com/office/powerpoint/2010/main" val="408593137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Changes… Everything!</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533400"/>
            <a:ext cx="4762500" cy="3162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3453907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79"/>
            <a:ext cx="9129904"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828800" y="914401"/>
            <a:ext cx="8458200" cy="685800"/>
          </a:xfrm>
          <a:gradFill>
            <a:gsLst>
              <a:gs pos="0">
                <a:schemeClr val="dk1">
                  <a:tint val="50000"/>
                  <a:satMod val="300000"/>
                </a:schemeClr>
              </a:gs>
              <a:gs pos="35000">
                <a:schemeClr val="dk1">
                  <a:tint val="37000"/>
                  <a:satMod val="300000"/>
                  <a:alpha val="45000"/>
                </a:schemeClr>
              </a:gs>
              <a:gs pos="100000">
                <a:schemeClr val="dk1">
                  <a:tint val="15000"/>
                  <a:satMod val="350000"/>
                </a:schemeClr>
              </a:gs>
            </a:gsLst>
            <a:lin ang="16200000" scaled="1"/>
          </a:gradFill>
        </p:spPr>
        <p:txBody>
          <a:bodyPr>
            <a:normAutofit/>
          </a:bodyPr>
          <a:lstStyle/>
          <a:p>
            <a:r>
              <a:rPr lang="en-US" sz="3600" dirty="0" smtClean="0">
                <a:solidFill>
                  <a:schemeClr val="tx1"/>
                </a:solidFill>
              </a:rPr>
              <a:t>In the Spirit of the</a:t>
            </a:r>
            <a:r>
              <a:rPr lang="en-US" sz="3600" baseline="0" dirty="0" smtClean="0">
                <a:solidFill>
                  <a:schemeClr val="tx1"/>
                </a:solidFill>
              </a:rPr>
              <a:t> Dialectic…</a:t>
            </a:r>
            <a:endParaRPr lang="en-US" sz="3600" dirty="0">
              <a:solidFill>
                <a:schemeClr val="tx1"/>
              </a:solidFill>
            </a:endParaRP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24183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Those Axioms</a:t>
            </a:r>
            <a:endParaRPr lang="en-US" dirty="0"/>
          </a:p>
        </p:txBody>
      </p:sp>
      <p:sp>
        <p:nvSpPr>
          <p:cNvPr id="3" name="Text Placeholder 2"/>
          <p:cNvSpPr>
            <a:spLocks noGrp="1"/>
          </p:cNvSpPr>
          <p:nvPr>
            <p:ph type="body" idx="1"/>
          </p:nvPr>
        </p:nvSpPr>
        <p:spPr>
          <a:xfrm>
            <a:off x="722312" y="2906713"/>
            <a:ext cx="8269287" cy="1500187"/>
          </a:xfrm>
        </p:spPr>
        <p:txBody>
          <a:bodyPr>
            <a:noAutofit/>
          </a:bodyPr>
          <a:lstStyle/>
          <a:p>
            <a:r>
              <a:rPr lang="en-US" sz="2400" dirty="0" smtClean="0"/>
              <a:t>Axiom #</a:t>
            </a:r>
            <a:r>
              <a:rPr lang="en-US" sz="2400" dirty="0" smtClean="0"/>
              <a:t>1 </a:t>
            </a:r>
            <a:r>
              <a:rPr lang="en-US" sz="2400" dirty="0" smtClean="0"/>
              <a:t>– It’s not a replacement for </a:t>
            </a:r>
            <a:r>
              <a:rPr lang="en-US" sz="2400" i="1" dirty="0" smtClean="0"/>
              <a:t>learning</a:t>
            </a:r>
            <a:r>
              <a:rPr lang="en-US" sz="2400" dirty="0" smtClean="0"/>
              <a:t> JavaScript</a:t>
            </a:r>
            <a:endParaRPr lang="en-US" sz="2400" dirty="0" smtClean="0"/>
          </a:p>
          <a:p>
            <a:r>
              <a:rPr lang="en-US" sz="2400" dirty="0" smtClean="0"/>
              <a:t>Axiom</a:t>
            </a:r>
            <a:r>
              <a:rPr lang="en-US" sz="2400" baseline="0" dirty="0" smtClean="0"/>
              <a:t> #2 </a:t>
            </a:r>
            <a:r>
              <a:rPr lang="en-US" sz="2400" baseline="0" dirty="0" smtClean="0"/>
              <a:t>– It </a:t>
            </a:r>
            <a:r>
              <a:rPr lang="en-US" sz="2400" i="1" baseline="0" dirty="0" smtClean="0"/>
              <a:t>can</a:t>
            </a:r>
            <a:r>
              <a:rPr lang="en-US" sz="2400" baseline="0" dirty="0" smtClean="0"/>
              <a:t> make you a better </a:t>
            </a:r>
            <a:r>
              <a:rPr lang="en-US" sz="2400" i="1" baseline="0" dirty="0" smtClean="0"/>
              <a:t>JavaScript</a:t>
            </a:r>
            <a:r>
              <a:rPr lang="en-US" sz="2400" baseline="0" dirty="0" smtClean="0"/>
              <a:t> programmer</a:t>
            </a:r>
          </a:p>
          <a:p>
            <a:r>
              <a:rPr lang="en-US" sz="2400" baseline="0" dirty="0" smtClean="0"/>
              <a:t>Axiom </a:t>
            </a:r>
            <a:r>
              <a:rPr lang="en-US" sz="2400" baseline="0" dirty="0" smtClean="0"/>
              <a:t>#3 </a:t>
            </a:r>
            <a:r>
              <a:rPr lang="en-US" sz="2400" baseline="0" dirty="0" smtClean="0"/>
              <a:t>– </a:t>
            </a:r>
            <a:r>
              <a:rPr lang="en-US" sz="2400" dirty="0"/>
              <a:t>It’s not a replacement </a:t>
            </a:r>
            <a:r>
              <a:rPr lang="en-US" sz="2400" i="1" dirty="0"/>
              <a:t>for</a:t>
            </a:r>
            <a:r>
              <a:rPr lang="en-US" sz="2400" dirty="0"/>
              <a:t> </a:t>
            </a:r>
            <a:r>
              <a:rPr lang="en-US" sz="2400" dirty="0" smtClean="0"/>
              <a:t>JavaScript</a:t>
            </a:r>
            <a:endParaRPr lang="en-US" sz="2400" dirty="0"/>
          </a:p>
        </p:txBody>
      </p:sp>
    </p:spTree>
    <p:extLst>
      <p:ext uri="{BB962C8B-B14F-4D97-AF65-F5344CB8AC3E}">
        <p14:creationId xmlns:p14="http://schemas.microsoft.com/office/powerpoint/2010/main" val="35747430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Ball and Chalk</a:t>
            </a:r>
            <a:endParaRPr lang="en-US" sz="5400" dirty="0"/>
          </a:p>
        </p:txBody>
      </p:sp>
      <p:sp>
        <p:nvSpPr>
          <p:cNvPr id="3" name="Text Placeholder 2"/>
          <p:cNvSpPr>
            <a:spLocks noGrp="1"/>
          </p:cNvSpPr>
          <p:nvPr>
            <p:ph type="body" idx="1"/>
          </p:nvPr>
        </p:nvSpPr>
        <p:spPr/>
        <p:txBody>
          <a:bodyPr>
            <a:normAutofit/>
          </a:bodyPr>
          <a:lstStyle/>
          <a:p>
            <a:r>
              <a:rPr lang="en-US" sz="3200" dirty="0" smtClean="0"/>
              <a:t>As in, walk. As in, we’re about done here.</a:t>
            </a:r>
            <a:endParaRPr lang="en-US" sz="3200" dirty="0"/>
          </a:p>
        </p:txBody>
      </p:sp>
    </p:spTree>
    <p:extLst>
      <p:ext uri="{BB962C8B-B14F-4D97-AF65-F5344CB8AC3E}">
        <p14:creationId xmlns:p14="http://schemas.microsoft.com/office/powerpoint/2010/main" val="17966624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 - </a:t>
            </a:r>
            <a:r>
              <a:rPr lang="en-US" dirty="0"/>
              <a:t>http://bit.ly</a:t>
            </a:r>
            <a:r>
              <a:rPr lang="en-US" dirty="0" smtClean="0"/>
              <a:t>/...</a:t>
            </a:r>
            <a:endParaRPr lang="en-US" dirty="0"/>
          </a:p>
        </p:txBody>
      </p:sp>
      <p:sp>
        <p:nvSpPr>
          <p:cNvPr id="5" name="Content Placeholder 4"/>
          <p:cNvSpPr>
            <a:spLocks noGrp="1"/>
          </p:cNvSpPr>
          <p:nvPr>
            <p:ph idx="1"/>
          </p:nvPr>
        </p:nvSpPr>
        <p:spPr/>
        <p:txBody>
          <a:bodyPr/>
          <a:lstStyle/>
          <a:p>
            <a:pPr>
              <a:buFont typeface="Wingdings" pitchFamily="2" charset="2"/>
              <a:buChar char="ü"/>
            </a:pPr>
            <a:r>
              <a:rPr lang="en-US" dirty="0"/>
              <a:t>CoffeeScript Website - </a:t>
            </a:r>
            <a:r>
              <a:rPr lang="en-US" b="1" u="sng" dirty="0" err="1" smtClean="0"/>
              <a:t>nfWYwn</a:t>
            </a:r>
            <a:endParaRPr lang="en-US" b="1" u="sng" dirty="0" smtClean="0"/>
          </a:p>
          <a:p>
            <a:pPr>
              <a:buFont typeface="Wingdings" pitchFamily="2" charset="2"/>
              <a:buChar char="ü"/>
            </a:pPr>
            <a:r>
              <a:rPr lang="en-US" dirty="0"/>
              <a:t>Annotated Source - </a:t>
            </a:r>
            <a:r>
              <a:rPr lang="en-US" b="1" u="sng" dirty="0" err="1"/>
              <a:t>qdAXfn</a:t>
            </a:r>
            <a:endParaRPr lang="en-US" b="1" u="sng" dirty="0" smtClean="0"/>
          </a:p>
          <a:p>
            <a:pPr>
              <a:buFont typeface="Wingdings" pitchFamily="2" charset="2"/>
              <a:buChar char="ü"/>
            </a:pPr>
            <a:r>
              <a:rPr lang="en-US" dirty="0" smtClean="0"/>
              <a:t>CoffeeScript </a:t>
            </a:r>
            <a:r>
              <a:rPr lang="en-US" dirty="0" err="1" smtClean="0"/>
              <a:t>Koans</a:t>
            </a:r>
            <a:r>
              <a:rPr lang="en-US" dirty="0" smtClean="0"/>
              <a:t> - </a:t>
            </a:r>
            <a:r>
              <a:rPr lang="en-US" b="1" u="sng" dirty="0"/>
              <a:t>o1K6bL</a:t>
            </a:r>
            <a:endParaRPr lang="en-US" b="1" u="sng" dirty="0" smtClean="0"/>
          </a:p>
          <a:p>
            <a:pPr>
              <a:buFont typeface="Wingdings" pitchFamily="2" charset="2"/>
              <a:buChar char="ü"/>
            </a:pPr>
            <a:r>
              <a:rPr lang="en-US" dirty="0" smtClean="0"/>
              <a:t>Smooth CoffeeScript </a:t>
            </a:r>
            <a:r>
              <a:rPr lang="en-US" dirty="0"/>
              <a:t>Book - </a:t>
            </a:r>
            <a:r>
              <a:rPr lang="en-US" b="1" u="sng" dirty="0"/>
              <a:t>nI7GEU</a:t>
            </a:r>
            <a:endParaRPr lang="en-US" b="1" u="sng" dirty="0" smtClean="0"/>
          </a:p>
          <a:p>
            <a:pPr>
              <a:buFont typeface="Wingdings" pitchFamily="2" charset="2"/>
              <a:buChar char="ü"/>
            </a:pPr>
            <a:r>
              <a:rPr lang="en-US" dirty="0" smtClean="0"/>
              <a:t>Jeremy &amp; Brendan @ </a:t>
            </a:r>
            <a:r>
              <a:rPr lang="en-US" dirty="0" err="1" smtClean="0"/>
              <a:t>JSConf</a:t>
            </a:r>
            <a:r>
              <a:rPr lang="en-US" dirty="0" smtClean="0"/>
              <a:t> </a:t>
            </a:r>
            <a:r>
              <a:rPr lang="en-US" dirty="0"/>
              <a:t>2011 - </a:t>
            </a:r>
            <a:r>
              <a:rPr lang="en-US" b="1" u="sng" dirty="0"/>
              <a:t>o9KieZ</a:t>
            </a:r>
            <a:r>
              <a:rPr lang="en-US" dirty="0"/>
              <a:t> </a:t>
            </a:r>
            <a:endParaRPr lang="en-US" dirty="0" smtClean="0"/>
          </a:p>
          <a:p>
            <a:pPr>
              <a:buFont typeface="Wingdings" pitchFamily="2" charset="2"/>
              <a:buChar char="ü"/>
            </a:pPr>
            <a:r>
              <a:rPr lang="en-US" dirty="0" smtClean="0"/>
              <a:t>“Harmony of my Dreams</a:t>
            </a:r>
            <a:r>
              <a:rPr lang="en-US" dirty="0"/>
              <a:t>” - </a:t>
            </a:r>
            <a:r>
              <a:rPr lang="en-US" b="1" u="sng" dirty="0" err="1"/>
              <a:t>mQkdtp</a:t>
            </a:r>
            <a:endParaRPr lang="en-US" b="1" u="sng" dirty="0" smtClean="0"/>
          </a:p>
          <a:p>
            <a:pPr>
              <a:buFont typeface="Wingdings" pitchFamily="2" charset="2"/>
              <a:buChar char="ü"/>
            </a:pPr>
            <a:r>
              <a:rPr lang="en-US" dirty="0" smtClean="0"/>
              <a:t>Slides </a:t>
            </a:r>
            <a:r>
              <a:rPr lang="en-US" dirty="0"/>
              <a:t>- </a:t>
            </a:r>
            <a:r>
              <a:rPr lang="en-US" b="1" u="sng" dirty="0" err="1"/>
              <a:t>pLWIMf</a:t>
            </a:r>
            <a:endParaRPr lang="en-US" b="1" u="sng" dirty="0"/>
          </a:p>
        </p:txBody>
      </p:sp>
    </p:spTree>
    <p:extLst>
      <p:ext uri="{BB962C8B-B14F-4D97-AF65-F5344CB8AC3E}">
        <p14:creationId xmlns:p14="http://schemas.microsoft.com/office/powerpoint/2010/main" val="20970842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smtClean="0"/>
              <a:t>@BrandonSatrom</a:t>
            </a:r>
          </a:p>
          <a:p>
            <a:r>
              <a:rPr lang="en-US" dirty="0" smtClean="0"/>
              <a:t>brsatrom@microsoft.com</a:t>
            </a:r>
          </a:p>
          <a:p>
            <a:r>
              <a:rPr lang="en-US" dirty="0" smtClean="0"/>
              <a:t>UserInExperience.com</a:t>
            </a:r>
            <a:endParaRPr lang="en-US" dirty="0"/>
          </a:p>
        </p:txBody>
      </p:sp>
      <p:pic>
        <p:nvPicPr>
          <p:cNvPr id="5" name="Picture 6" descr="http://i.imgur.com/pOwY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706" y="237506"/>
            <a:ext cx="5029200" cy="3352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608294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kern="1200" dirty="0" smtClean="0">
                <a:solidFill>
                  <a:schemeClr val="bg1">
                    <a:lumMod val="95000"/>
                  </a:schemeClr>
                </a:solidFill>
                <a:effectLst/>
                <a:latin typeface="DistrictThin" pitchFamily="2" charset="0"/>
                <a:ea typeface="+mn-ea"/>
                <a:cs typeface="+mn-cs"/>
              </a:rPr>
              <a:t>The JavaScript Dialectic</a:t>
            </a:r>
            <a:endParaRPr lang="en-US" dirty="0" smtClean="0"/>
          </a:p>
          <a:p>
            <a:r>
              <a:rPr lang="en-US" dirty="0" smtClean="0"/>
              <a:t>What?</a:t>
            </a:r>
          </a:p>
          <a:p>
            <a:pPr rtl="0" eaLnBrk="1" latinLnBrk="0" hangingPunct="1"/>
            <a:r>
              <a:rPr lang="en-US" sz="3200" kern="1200" dirty="0" smtClean="0">
                <a:solidFill>
                  <a:schemeClr val="bg1">
                    <a:lumMod val="95000"/>
                  </a:schemeClr>
                </a:solidFill>
                <a:effectLst/>
                <a:latin typeface="DistrictThin" pitchFamily="2" charset="0"/>
                <a:ea typeface="+mn-ea"/>
                <a:cs typeface="+mn-cs"/>
              </a:rPr>
              <a:t>Where?</a:t>
            </a:r>
            <a:endParaRPr lang="en-US" sz="3200" dirty="0" smtClean="0">
              <a:effectLst/>
            </a:endParaRPr>
          </a:p>
          <a:p>
            <a:pPr rtl="0" eaLnBrk="1" latinLnBrk="0" hangingPunct="1"/>
            <a:r>
              <a:rPr lang="en-US" sz="3200" kern="1200" dirty="0" smtClean="0">
                <a:solidFill>
                  <a:schemeClr val="bg1">
                    <a:lumMod val="95000"/>
                  </a:schemeClr>
                </a:solidFill>
                <a:effectLst/>
                <a:latin typeface="DistrictThin" pitchFamily="2" charset="0"/>
                <a:ea typeface="+mn-ea"/>
                <a:cs typeface="+mn-cs"/>
              </a:rPr>
              <a:t>How?</a:t>
            </a:r>
            <a:endParaRPr lang="en-US" dirty="0" smtClean="0">
              <a:effectLst/>
            </a:endParaRPr>
          </a:p>
          <a:p>
            <a:r>
              <a:rPr lang="en-US" dirty="0" smtClean="0"/>
              <a:t>Why</a:t>
            </a:r>
            <a:r>
              <a:rPr lang="en-US" baseline="0" dirty="0" smtClean="0"/>
              <a:t>?</a:t>
            </a:r>
          </a:p>
          <a:p>
            <a:r>
              <a:rPr lang="en-US" dirty="0" smtClean="0"/>
              <a:t>Again, with the Dialectic</a:t>
            </a:r>
            <a:endParaRPr lang="en-US" dirty="0"/>
          </a:p>
          <a:p>
            <a:r>
              <a:rPr lang="en-US" dirty="0" smtClean="0"/>
              <a:t>Ball and Chalk</a:t>
            </a:r>
          </a:p>
        </p:txBody>
      </p:sp>
    </p:spTree>
    <p:extLst>
      <p:ext uri="{BB962C8B-B14F-4D97-AF65-F5344CB8AC3E}">
        <p14:creationId xmlns:p14="http://schemas.microsoft.com/office/powerpoint/2010/main" val="23374039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800" y="1858470"/>
            <a:ext cx="3369655" cy="3369655"/>
          </a:xfrm>
        </p:spPr>
      </p:pic>
      <p:sp>
        <p:nvSpPr>
          <p:cNvPr id="8" name="TextBox 7"/>
          <p:cNvSpPr txBox="1"/>
          <p:nvPr/>
        </p:nvSpPr>
        <p:spPr>
          <a:xfrm>
            <a:off x="3657600" y="2881579"/>
            <a:ext cx="1752600" cy="1323439"/>
          </a:xfrm>
          <a:prstGeom prst="rect">
            <a:avLst/>
          </a:prstGeom>
          <a:noFill/>
        </p:spPr>
        <p:txBody>
          <a:bodyPr wrap="square" rtlCol="0" anchor="ctr">
            <a:spAutoFit/>
          </a:bodyPr>
          <a:lstStyle/>
          <a:p>
            <a:pPr algn="ctr"/>
            <a:r>
              <a:rPr lang="en-US" sz="8000" b="1" dirty="0" smtClean="0">
                <a:solidFill>
                  <a:schemeClr val="bg1"/>
                </a:solidFill>
                <a:effectLst>
                  <a:outerShdw blurRad="38100" dist="38100" dir="2700000" algn="tl">
                    <a:srgbClr val="000000">
                      <a:alpha val="43137"/>
                    </a:srgbClr>
                  </a:outerShdw>
                </a:effectLst>
                <a:latin typeface="DistrictThin" pitchFamily="2" charset="0"/>
              </a:rPr>
              <a:t>VS.</a:t>
            </a:r>
            <a:endParaRPr lang="en-US" sz="8000" b="1" dirty="0">
              <a:solidFill>
                <a:schemeClr val="bg1"/>
              </a:solidFill>
              <a:effectLst>
                <a:outerShdw blurRad="38100" dist="38100" dir="2700000" algn="tl">
                  <a:srgbClr val="000000">
                    <a:alpha val="43137"/>
                  </a:srgbClr>
                </a:outerShdw>
              </a:effectLst>
              <a:latin typeface="DistrictThin" pitchFamily="2" charset="0"/>
            </a:endParaRPr>
          </a:p>
        </p:txBody>
      </p:sp>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64493"/>
            <a:ext cx="3437489" cy="375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183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JavaScript Dialectic</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34" y="1752600"/>
            <a:ext cx="7044266" cy="3962400"/>
          </a:xfrm>
          <a:prstGeom prst="rect">
            <a:avLst/>
          </a:prstGeom>
        </p:spPr>
      </p:pic>
    </p:spTree>
    <p:extLst>
      <p:ext uri="{BB962C8B-B14F-4D97-AF65-F5344CB8AC3E}">
        <p14:creationId xmlns:p14="http://schemas.microsoft.com/office/powerpoint/2010/main" val="40701714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5482</TotalTime>
  <Words>5452</Words>
  <Application>Microsoft Office PowerPoint</Application>
  <PresentationFormat>On-screen Show (4:3)</PresentationFormat>
  <Paragraphs>727</Paragraphs>
  <Slides>69</Slides>
  <Notes>56</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CoffeeScript is For Closers</vt:lpstr>
      <vt:lpstr>PowerPoint Presentation</vt:lpstr>
      <vt:lpstr>Or…</vt:lpstr>
      <vt:lpstr>Or…</vt:lpstr>
      <vt:lpstr>So Who Am I?</vt:lpstr>
      <vt:lpstr>#html5tx</vt:lpstr>
      <vt:lpstr>Agenda</vt:lpstr>
      <vt:lpstr>PowerPoint Presentation</vt:lpstr>
      <vt:lpstr>A JavaScript Dialectic</vt:lpstr>
      <vt:lpstr>Don’t Be A JavaScriptster</vt:lpstr>
      <vt:lpstr>Don’t Be A CoffeeScriptster</vt:lpstr>
      <vt:lpstr>What?</vt:lpstr>
      <vt:lpstr>“It’s Just JavaScript”</vt:lpstr>
      <vt:lpstr>“A little language”</vt:lpstr>
      <vt:lpstr>Transpiler vs. Compiler</vt:lpstr>
      <vt:lpstr>More A Dialect, Less A Language</vt:lpstr>
      <vt:lpstr>Subtle Linguistics</vt:lpstr>
      <vt:lpstr>Not so subtle linguistics…</vt:lpstr>
      <vt:lpstr>CoffeeScript is not a replacement for Learning JavaScript</vt:lpstr>
      <vt:lpstr>Compiles 1:1 to JavaScript</vt:lpstr>
      <vt:lpstr>Conceptual Equivalence</vt:lpstr>
      <vt:lpstr>Conceptual Equivalence</vt:lpstr>
      <vt:lpstr>Conceptual Equivalence</vt:lpstr>
      <vt:lpstr>Conceptual Equivalence</vt:lpstr>
      <vt:lpstr>Where?</vt:lpstr>
      <vt:lpstr>Ways to Get CoffeeScript</vt:lpstr>
      <vt:lpstr>Tools for CoffeeScript</vt:lpstr>
      <vt:lpstr>How?</vt:lpstr>
      <vt:lpstr>REPL</vt:lpstr>
      <vt:lpstr>COMPILE</vt:lpstr>
      <vt:lpstr>CoffeeScript Basics</vt:lpstr>
      <vt:lpstr>Assignment</vt:lpstr>
      <vt:lpstr>Functions</vt:lpstr>
      <vt:lpstr>Strings</vt:lpstr>
      <vt:lpstr>Objects</vt:lpstr>
      <vt:lpstr>Lexical Scoping</vt:lpstr>
      <vt:lpstr>Lexical Scoping 2</vt:lpstr>
      <vt:lpstr>Everything, an Expression</vt:lpstr>
      <vt:lpstr>Conditionals</vt:lpstr>
      <vt:lpstr>Operators and Aliases</vt:lpstr>
      <vt:lpstr>How I Use CoffeeScript</vt:lpstr>
      <vt:lpstr>Coffee, Cake and Growl</vt:lpstr>
      <vt:lpstr>Why?</vt:lpstr>
      <vt:lpstr>Pro</vt:lpstr>
      <vt:lpstr>Con</vt:lpstr>
      <vt:lpstr>Pro</vt:lpstr>
      <vt:lpstr>Con</vt:lpstr>
      <vt:lpstr>Pro</vt:lpstr>
      <vt:lpstr>Con</vt:lpstr>
      <vt:lpstr>Ok, CoffeeScript is Opinionated</vt:lpstr>
      <vt:lpstr>With  Apologies to the Ninjas</vt:lpstr>
      <vt:lpstr>PowerPoint Presentation</vt:lpstr>
      <vt:lpstr>Before, CoffeeScript and After</vt:lpstr>
      <vt:lpstr>Before, CoffeeScript and After</vt:lpstr>
      <vt:lpstr>Before, CoffeeScript and After</vt:lpstr>
      <vt:lpstr>CoffeeScript can make you a better JavaScript programmer </vt:lpstr>
      <vt:lpstr>PowerPoint Presentation</vt:lpstr>
      <vt:lpstr>PowerPoint Presentation</vt:lpstr>
      <vt:lpstr>Influencing JS.Next</vt:lpstr>
      <vt:lpstr>Whither JavaScript?</vt:lpstr>
      <vt:lpstr>It’s not a replacement for JavaScript</vt:lpstr>
      <vt:lpstr>PowerPoint Presentation</vt:lpstr>
      <vt:lpstr>Again, with the Dialectic…</vt:lpstr>
      <vt:lpstr>This… Changes… Everything!</vt:lpstr>
      <vt:lpstr>In the Spirit of the Dialectic…</vt:lpstr>
      <vt:lpstr>Those Axioms</vt:lpstr>
      <vt:lpstr>Ball and Chalk</vt:lpstr>
      <vt:lpstr>Resources - http://bit.ly/...</vt:lpstr>
      <vt:lpstr>Questions?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106</cp:revision>
  <dcterms:created xsi:type="dcterms:W3CDTF">2011-10-20T19:45:11Z</dcterms:created>
  <dcterms:modified xsi:type="dcterms:W3CDTF">2011-10-24T15:54:32Z</dcterms:modified>
</cp:coreProperties>
</file>